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67"/>
  </p:notesMasterIdLst>
  <p:sldIdLst>
    <p:sldId id="525" r:id="rId2"/>
    <p:sldId id="421" r:id="rId3"/>
    <p:sldId id="463" r:id="rId4"/>
    <p:sldId id="490" r:id="rId5"/>
    <p:sldId id="276" r:id="rId6"/>
    <p:sldId id="523" r:id="rId7"/>
    <p:sldId id="504" r:id="rId8"/>
    <p:sldId id="464" r:id="rId9"/>
    <p:sldId id="1266" r:id="rId10"/>
    <p:sldId id="1267" r:id="rId11"/>
    <p:sldId id="1268" r:id="rId12"/>
    <p:sldId id="1272" r:id="rId13"/>
    <p:sldId id="1271" r:id="rId14"/>
    <p:sldId id="1270" r:id="rId15"/>
    <p:sldId id="1269" r:id="rId16"/>
    <p:sldId id="1273" r:id="rId17"/>
    <p:sldId id="1274" r:id="rId18"/>
    <p:sldId id="1275" r:id="rId19"/>
    <p:sldId id="1276" r:id="rId20"/>
    <p:sldId id="1277" r:id="rId21"/>
    <p:sldId id="1353" r:id="rId22"/>
    <p:sldId id="1354" r:id="rId23"/>
    <p:sldId id="1278" r:id="rId24"/>
    <p:sldId id="1283" r:id="rId25"/>
    <p:sldId id="1355" r:id="rId26"/>
    <p:sldId id="1284" r:id="rId27"/>
    <p:sldId id="1356" r:id="rId28"/>
    <p:sldId id="1288" r:id="rId29"/>
    <p:sldId id="1289" r:id="rId30"/>
    <p:sldId id="1290" r:id="rId31"/>
    <p:sldId id="1297" r:id="rId32"/>
    <p:sldId id="1291" r:id="rId33"/>
    <p:sldId id="1292" r:id="rId34"/>
    <p:sldId id="1341" r:id="rId35"/>
    <p:sldId id="1293" r:id="rId36"/>
    <p:sldId id="282" r:id="rId37"/>
    <p:sldId id="1285" r:id="rId38"/>
    <p:sldId id="1286" r:id="rId39"/>
    <p:sldId id="1197" r:id="rId40"/>
    <p:sldId id="1198" r:id="rId41"/>
    <p:sldId id="1193" r:id="rId42"/>
    <p:sldId id="1194" r:id="rId43"/>
    <p:sldId id="1195" r:id="rId44"/>
    <p:sldId id="1196" r:id="rId45"/>
    <p:sldId id="1192" r:id="rId46"/>
    <p:sldId id="1255" r:id="rId47"/>
    <p:sldId id="1256" r:id="rId48"/>
    <p:sldId id="1257" r:id="rId49"/>
    <p:sldId id="1180" r:id="rId50"/>
    <p:sldId id="1287" r:id="rId51"/>
    <p:sldId id="1181" r:id="rId52"/>
    <p:sldId id="1182" r:id="rId53"/>
    <p:sldId id="1183" r:id="rId54"/>
    <p:sldId id="1328" r:id="rId55"/>
    <p:sldId id="1343" r:id="rId56"/>
    <p:sldId id="1345" r:id="rId57"/>
    <p:sldId id="1346" r:id="rId58"/>
    <p:sldId id="1344" r:id="rId59"/>
    <p:sldId id="1347" r:id="rId60"/>
    <p:sldId id="1348" r:id="rId61"/>
    <p:sldId id="1349" r:id="rId62"/>
    <p:sldId id="1350" r:id="rId63"/>
    <p:sldId id="1351" r:id="rId64"/>
    <p:sldId id="478" r:id="rId65"/>
    <p:sldId id="41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" initials="C" lastIdx="1" clrIdx="0">
    <p:extLst>
      <p:ext uri="{19B8F6BF-5375-455C-9EA6-DF929625EA0E}">
        <p15:presenceInfo xmlns:p15="http://schemas.microsoft.com/office/powerpoint/2012/main" userId="C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68" d="100"/>
          <a:sy n="68" d="100"/>
        </p:scale>
        <p:origin x="616" y="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8C82-CA69-4C24-80B0-668ACBAF35BA}" type="datetimeFigureOut">
              <a:rPr lang="en-US" smtClean="0"/>
              <a:pPr/>
              <a:t>11-Sep-25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793F-0F1D-49B1-A0BA-855CC243B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1793F-0F1D-49B1-A0BA-855CC243B4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2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507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TODO: Include the math on the right. </a:t>
            </a:r>
          </a:p>
          <a:p>
            <a:r>
              <a:rPr lang="en-US" baseline="0" dirty="0"/>
              <a:t>TODO: Show the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This is regular perceptron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93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saw with XOR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92876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7A0EF8-120A-4CC2-9CAD-7777C6C0D098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92876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D899-265B-4ED9-A8D4-D7B69F4BCC8F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600A-F584-435F-BA2F-4AD6776018DC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C38E6-2EA0-44A4-AFD1-5A0BDE7D928F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42875"/>
            <a:ext cx="3556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332799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7A5C2-A463-4DCB-AA06-5FCCEE336C68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42875"/>
            <a:ext cx="3556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388060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F27B5-52FA-4B27-9A47-4E582B33DAB8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3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ACC32-2E7D-4E1D-BAC5-162251805448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42875"/>
            <a:ext cx="3556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225592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A44F-174D-4B0B-A942-223D4BE39441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42875"/>
            <a:ext cx="3556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278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03CE-AFF8-4DDF-948A-4B6FECD834A1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609601"/>
            <a:ext cx="10972800" cy="838200"/>
          </a:xfrm>
        </p:spPr>
        <p:txBody>
          <a:bodyPr>
            <a:noAutofit/>
          </a:bodyPr>
          <a:lstStyle>
            <a:lvl1pPr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0361-E2FB-4667-A9C5-B5317E258B07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8EA9-A4B6-4BAE-9ECB-12EB175D7708}" type="datetime1">
              <a:rPr lang="en-US" smtClean="0"/>
              <a:t>11-Sep-25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2F07-354C-4C32-A6AE-A144F8C01919}" type="datetime1">
              <a:rPr lang="en-US" smtClean="0"/>
              <a:t>11-Sep-25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7A02-94AC-4358-80F0-7D98F1262004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524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01CD-90FA-40AE-9DAE-8859A25C6D72}" type="datetime1">
              <a:rPr lang="en-US" smtClean="0"/>
              <a:t>11-Sep-25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FA16F-9DC8-43B1-A35B-06F8690D67A2}" type="datetime1">
              <a:rPr lang="en-US" smtClean="0"/>
              <a:t>11-Sep-25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0435-173B-4BD1-9659-EAC8817A6996}" type="datetime1">
              <a:rPr lang="en-US" smtClean="0"/>
              <a:t>11-Sep-25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D6CDA-11BC-4FB9-AD2D-41970D93B461}"/>
              </a:ext>
            </a:extLst>
          </p:cNvPr>
          <p:cNvSpPr/>
          <p:nvPr userDrawn="1"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479EC40-2394-443B-81B2-6F7DD027042B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5" Type="http://schemas.openxmlformats.org/officeDocument/2006/relationships/image" Target="../media/image45.png"/><Relationship Id="rId10" Type="http://schemas.openxmlformats.org/officeDocument/2006/relationships/image" Target="../media/image40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Relationship Id="rId1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9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51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9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C10CC-4CEB-44A7-B6B9-AC5CA90AB10C}" type="datetime1">
              <a:rPr lang="en-US" smtClean="0"/>
              <a:t>11-Sep-25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440891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National University of Computer and Emerging Sciences,</a:t>
            </a:r>
          </a:p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Islamabad, Pakistan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400301" y="2589242"/>
            <a:ext cx="7391399" cy="838201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</a:rPr>
              <a:t>Training Multilayer Perceptron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52700" y="4829633"/>
            <a:ext cx="7086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Dr. Noshina Tariq</a:t>
            </a:r>
          </a:p>
          <a:p>
            <a:pPr algn="ctr">
              <a:spcBef>
                <a:spcPct val="50000"/>
              </a:spcBef>
            </a:pPr>
            <a:r>
              <a:rPr lang="en-GB" sz="2000" b="1" dirty="0" smtClean="0">
                <a:solidFill>
                  <a:srgbClr val="002060"/>
                </a:solidFill>
                <a:latin typeface="Arial" charset="0"/>
              </a:rPr>
              <a:t>Department </a:t>
            </a:r>
            <a:r>
              <a:rPr lang="en-GB" sz="2000" b="1" dirty="0">
                <a:solidFill>
                  <a:srgbClr val="002060"/>
                </a:solidFill>
                <a:latin typeface="Arial" charset="0"/>
              </a:rPr>
              <a:t>of Computer Science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3842753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/>
              <a:t>DS-5006: Deep Learning</a:t>
            </a:r>
          </a:p>
        </p:txBody>
      </p:sp>
      <p:pic>
        <p:nvPicPr>
          <p:cNvPr id="4098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E0F510F5-0228-44A0-926A-4D4211F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979" y="228600"/>
            <a:ext cx="1223315" cy="122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04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4715D0-8025-490B-B0C0-03776C78B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497" y="1919332"/>
            <a:ext cx="8841303" cy="417666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9EB50-CD36-46BE-B45E-5DEDB418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A7F9-DCDD-4B77-B98B-37209849EFC9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3CF2B-6247-4A03-AFD2-BC13DCC3F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016DC-FF7A-4BAA-BCDA-35D7AA07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AE54E-7048-422F-B32F-0FD5F094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91901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1F54C5-3C69-46EE-B7EB-65244ED72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TimesTen-Roman"/>
              </a:rPr>
              <a:t>A popular method for the training of multilayer perceptron is the </a:t>
            </a:r>
            <a:r>
              <a:rPr lang="en-US" sz="2600" dirty="0">
                <a:solidFill>
                  <a:srgbClr val="FF0000"/>
                </a:solidFill>
                <a:latin typeface="TimesTen-Roman"/>
              </a:rPr>
              <a:t>back-propagation algorithm (Generalized Delta Rule)</a:t>
            </a:r>
          </a:p>
          <a:p>
            <a:pPr algn="l"/>
            <a:r>
              <a:rPr lang="en-US" sz="2600" b="1" dirty="0">
                <a:latin typeface="TimesTen-Italic"/>
              </a:rPr>
              <a:t>Forward phase</a:t>
            </a:r>
            <a:r>
              <a:rPr lang="en-US" sz="2600" dirty="0">
                <a:latin typeface="TimesTen-Roman"/>
              </a:rPr>
              <a:t>: </a:t>
            </a:r>
          </a:p>
          <a:p>
            <a:pPr lvl="1"/>
            <a:r>
              <a:rPr lang="en-US" sz="2600" dirty="0">
                <a:latin typeface="TimesTen-Roman"/>
              </a:rPr>
              <a:t>The input data is </a:t>
            </a:r>
            <a:r>
              <a:rPr lang="en-US" sz="2600" dirty="0">
                <a:solidFill>
                  <a:srgbClr val="0070C0"/>
                </a:solidFill>
                <a:latin typeface="TimesTen-Roman"/>
              </a:rPr>
              <a:t>propagated through the network</a:t>
            </a:r>
            <a:r>
              <a:rPr lang="en-US" sz="2600" dirty="0">
                <a:latin typeface="TimesTen-Roman"/>
              </a:rPr>
              <a:t>, layer by layer, until it reaches the output.</a:t>
            </a:r>
          </a:p>
          <a:p>
            <a:pPr algn="l"/>
            <a:r>
              <a:rPr lang="en-US" sz="2600" b="1" dirty="0">
                <a:latin typeface="TimesTen-Italic"/>
              </a:rPr>
              <a:t>Backward phase: </a:t>
            </a:r>
          </a:p>
          <a:p>
            <a:pPr lvl="1"/>
            <a:r>
              <a:rPr lang="en-US" sz="2600" dirty="0">
                <a:latin typeface="TimesTen-Roman"/>
              </a:rPr>
              <a:t>An </a:t>
            </a:r>
            <a:r>
              <a:rPr lang="en-US" sz="2600" dirty="0">
                <a:solidFill>
                  <a:srgbClr val="0070C0"/>
                </a:solidFill>
                <a:latin typeface="TimesTen-Roman"/>
              </a:rPr>
              <a:t>error is calculated </a:t>
            </a:r>
            <a:r>
              <a:rPr lang="en-US" sz="2600" dirty="0">
                <a:latin typeface="TimesTen-Roman"/>
              </a:rPr>
              <a:t>by comparing the output of the network with a desired response.</a:t>
            </a:r>
          </a:p>
          <a:p>
            <a:pPr lvl="1"/>
            <a:r>
              <a:rPr lang="en-US" sz="2600" dirty="0">
                <a:latin typeface="TimesTen-Roman"/>
              </a:rPr>
              <a:t>This </a:t>
            </a:r>
            <a:r>
              <a:rPr lang="en-US" sz="2600" dirty="0">
                <a:solidFill>
                  <a:srgbClr val="0070C0"/>
                </a:solidFill>
                <a:latin typeface="TimesTen-Roman"/>
              </a:rPr>
              <a:t>error is propagated </a:t>
            </a:r>
            <a:r>
              <a:rPr lang="en-US" sz="2600" dirty="0">
                <a:latin typeface="TimesTen-Roman"/>
              </a:rPr>
              <a:t>through the network in </a:t>
            </a:r>
            <a:r>
              <a:rPr lang="en-US" sz="2600" dirty="0">
                <a:solidFill>
                  <a:srgbClr val="00B0F0"/>
                </a:solidFill>
                <a:latin typeface="TimesTen-Roman"/>
              </a:rPr>
              <a:t>backward direction</a:t>
            </a:r>
            <a:r>
              <a:rPr lang="en-US" sz="2600" dirty="0">
                <a:latin typeface="TimesTen-Roman"/>
              </a:rPr>
              <a:t>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5E69A-379B-4A7E-A84A-A3AFFB924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866BE-295F-4265-830E-135A3249F3B2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458F0-213A-4833-9913-88F2BC6D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98D44-A060-4A5A-90EF-C066886E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FB5CFDD-C45E-4A19-998B-6104B238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7186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49FB01-7429-4DB5-BE43-99FF9D46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none" strike="noStrike" baseline="0" dirty="0">
                <a:latin typeface="CMR10"/>
              </a:rPr>
              <a:t>Network </a:t>
            </a:r>
            <a:r>
              <a:rPr lang="en-US" b="0" i="0" u="none" strike="noStrike" baseline="0" dirty="0">
                <a:solidFill>
                  <a:srgbClr val="00B050"/>
                </a:solidFill>
                <a:latin typeface="CMR10"/>
              </a:rPr>
              <a:t>architecture or topology </a:t>
            </a:r>
            <a:r>
              <a:rPr lang="en-US" b="0" i="0" u="none" strike="noStrike" baseline="0" dirty="0">
                <a:latin typeface="CMR10"/>
              </a:rPr>
              <a:t>plays an important role for neural net classification.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  <a:latin typeface="CMR10"/>
              </a:rPr>
              <a:t>Optimal topology </a:t>
            </a:r>
            <a:r>
              <a:rPr lang="en-US" sz="2800" dirty="0">
                <a:latin typeface="CMR10"/>
              </a:rPr>
              <a:t>for the problem at hand.</a:t>
            </a:r>
          </a:p>
          <a:p>
            <a:pPr algn="l"/>
            <a:r>
              <a:rPr lang="en-US" b="0" i="0" u="none" strike="noStrike" baseline="0" dirty="0">
                <a:solidFill>
                  <a:srgbClr val="7030A0"/>
                </a:solidFill>
                <a:latin typeface="CMR10"/>
              </a:rPr>
              <a:t>Empirically find the network architectures </a:t>
            </a:r>
          </a:p>
          <a:p>
            <a:pPr lvl="1"/>
            <a:r>
              <a:rPr lang="en-US" sz="2800" dirty="0">
                <a:latin typeface="CMR10"/>
              </a:rPr>
              <a:t>The number of </a:t>
            </a:r>
            <a:r>
              <a:rPr lang="en-US" sz="2800" dirty="0">
                <a:solidFill>
                  <a:srgbClr val="00B0F0"/>
                </a:solidFill>
                <a:latin typeface="CMR10"/>
              </a:rPr>
              <a:t>hidden layers, units, feedback connections</a:t>
            </a:r>
            <a:r>
              <a:rPr lang="en-US" sz="2800" dirty="0">
                <a:latin typeface="CMR10"/>
              </a:rPr>
              <a:t>, and so on. </a:t>
            </a:r>
          </a:p>
          <a:p>
            <a:r>
              <a:rPr lang="en-US" b="0" i="0" u="none" strike="noStrike" baseline="0" dirty="0">
                <a:solidFill>
                  <a:srgbClr val="FF0000"/>
                </a:solidFill>
                <a:latin typeface="CMR10"/>
              </a:rPr>
              <a:t>Selecting models </a:t>
            </a:r>
            <a:r>
              <a:rPr lang="en-US" b="0" i="0" u="none" strike="noStrike" baseline="0" dirty="0">
                <a:latin typeface="CMR10"/>
              </a:rPr>
              <a:t>(network topologies) and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CMR10"/>
              </a:rPr>
              <a:t>estimating parameters </a:t>
            </a:r>
            <a:r>
              <a:rPr lang="en-US" b="0" i="0" u="none" strike="noStrike" baseline="0" dirty="0">
                <a:latin typeface="CMR10"/>
              </a:rPr>
              <a:t>(training via backpropagation) enable you to try out </a:t>
            </a:r>
            <a:r>
              <a:rPr lang="en-US" b="0" i="0" u="none" strike="noStrike" baseline="0" dirty="0">
                <a:solidFill>
                  <a:srgbClr val="0070C0"/>
                </a:solidFill>
                <a:latin typeface="CMR10"/>
              </a:rPr>
              <a:t>alternate models</a:t>
            </a:r>
            <a:r>
              <a:rPr lang="en-US" b="0" i="0" u="none" strike="noStrike" baseline="0" dirty="0">
                <a:latin typeface="CMR10"/>
              </a:rPr>
              <a:t>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5FCBE-BBC0-49B3-B336-572FDD04C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1153-ECA7-4138-B423-5EACDF790846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84ADA-5BE1-40F2-AA8E-12F4C85F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C4168-C399-4168-A811-797FB333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79173B-3F5D-4025-9628-062D53A3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53306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882ADE-4186-4A5B-B443-7E19C656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Ten-Roman"/>
              </a:rPr>
              <a:t>Adjustments must be </a:t>
            </a:r>
            <a:r>
              <a:rPr lang="en-US" dirty="0">
                <a:solidFill>
                  <a:srgbClr val="FF0000"/>
                </a:solidFill>
                <a:latin typeface="TimesTen-Roman"/>
              </a:rPr>
              <a:t>made to the weights of the network</a:t>
            </a:r>
            <a:r>
              <a:rPr lang="en-US" dirty="0">
                <a:latin typeface="TimesTen-Roman"/>
              </a:rPr>
              <a:t>.</a:t>
            </a:r>
          </a:p>
          <a:p>
            <a:pPr algn="l"/>
            <a:r>
              <a:rPr lang="en-US" dirty="0">
                <a:solidFill>
                  <a:srgbClr val="0070C0"/>
                </a:solidFill>
                <a:latin typeface="TimesTen-Roman"/>
              </a:rPr>
              <a:t>Calculation of the adjustments </a:t>
            </a:r>
            <a:r>
              <a:rPr lang="en-US" dirty="0">
                <a:latin typeface="TimesTen-Roman"/>
              </a:rPr>
              <a:t>for the output layer is straightforward</a:t>
            </a:r>
          </a:p>
          <a:p>
            <a:pPr algn="l"/>
            <a:r>
              <a:rPr lang="en-US" dirty="0">
                <a:latin typeface="TimesTen-Roman"/>
              </a:rPr>
              <a:t>It is more </a:t>
            </a:r>
            <a:r>
              <a:rPr lang="en-US" dirty="0">
                <a:solidFill>
                  <a:srgbClr val="FF0000"/>
                </a:solidFill>
                <a:latin typeface="TimesTen-Roman"/>
              </a:rPr>
              <a:t>challenging for the hidden layers</a:t>
            </a:r>
            <a:r>
              <a:rPr lang="en-US" dirty="0">
                <a:latin typeface="TimesTen-Roman"/>
              </a:rPr>
              <a:t>.</a:t>
            </a:r>
            <a:endParaRPr lang="en-US" dirty="0">
              <a:latin typeface="TimesTen-Italic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49013-FB05-4B30-9935-ECA7EE9F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3265-568A-459A-88D5-96674C95D8B1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1BC1B-A436-4FC7-8DDD-64A2F790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8F769-87B8-4F5A-8A2A-2F451F3A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D130C-46ED-4935-BB27-EC35F3BA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51338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1F6C5-3DE2-4488-BFA2-F7B22032A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latin typeface="Frutiger-Bold"/>
              </a:rPr>
              <a:t>Hidden Neurons</a:t>
            </a:r>
          </a:p>
          <a:p>
            <a:pPr algn="l"/>
            <a:r>
              <a:rPr lang="en-US" sz="3200" dirty="0">
                <a:latin typeface="TimesTen-Roman"/>
              </a:rPr>
              <a:t>The hidden neurons act as </a:t>
            </a:r>
            <a:r>
              <a:rPr lang="en-US" sz="3200" i="1" dirty="0">
                <a:solidFill>
                  <a:srgbClr val="FF0000"/>
                </a:solidFill>
                <a:latin typeface="TimesTen-Italic"/>
              </a:rPr>
              <a:t>feature detectors</a:t>
            </a:r>
          </a:p>
          <a:p>
            <a:pPr algn="l"/>
            <a:r>
              <a:rPr lang="en-US" sz="3200" dirty="0">
                <a:latin typeface="TimesTen-Roman"/>
              </a:rPr>
              <a:t>The hidden neurons gradually </a:t>
            </a:r>
            <a:r>
              <a:rPr lang="en-US" sz="3200" dirty="0">
                <a:solidFill>
                  <a:srgbClr val="FF0000"/>
                </a:solidFill>
                <a:latin typeface="TimesTen-Roman"/>
              </a:rPr>
              <a:t>“discover” the main features </a:t>
            </a:r>
            <a:r>
              <a:rPr lang="en-US" sz="3200" dirty="0">
                <a:latin typeface="TimesTen-Roman"/>
              </a:rPr>
              <a:t>to understand the training data.</a:t>
            </a:r>
          </a:p>
          <a:p>
            <a:pPr algn="l"/>
            <a:r>
              <a:rPr lang="en-US" sz="3200" dirty="0">
                <a:latin typeface="TimesTen-Roman"/>
              </a:rPr>
              <a:t>They perform </a:t>
            </a:r>
            <a:r>
              <a:rPr lang="en-US" sz="3200" dirty="0">
                <a:solidFill>
                  <a:srgbClr val="00B050"/>
                </a:solidFill>
                <a:latin typeface="TimesTen-Roman"/>
              </a:rPr>
              <a:t>nonlinear transformations </a:t>
            </a:r>
            <a:r>
              <a:rPr lang="en-US" sz="3200" dirty="0">
                <a:latin typeface="TimesTen-Roman"/>
              </a:rPr>
              <a:t>on the input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  <a:latin typeface="TimesTen-Italic"/>
              </a:rPr>
              <a:t>Feature space</a:t>
            </a:r>
            <a:r>
              <a:rPr lang="en-US" sz="3200" dirty="0">
                <a:solidFill>
                  <a:srgbClr val="FF0000"/>
                </a:solidFill>
                <a:latin typeface="TimesTen-Roman"/>
              </a:rPr>
              <a:t>. </a:t>
            </a:r>
          </a:p>
          <a:p>
            <a:r>
              <a:rPr lang="en-US" sz="3200" dirty="0">
                <a:latin typeface="TimesTen-Roman"/>
              </a:rPr>
              <a:t>Classes may be more </a:t>
            </a:r>
            <a:r>
              <a:rPr lang="en-US" sz="3200" dirty="0">
                <a:solidFill>
                  <a:srgbClr val="0070C0"/>
                </a:solidFill>
                <a:latin typeface="TimesTen-Roman"/>
              </a:rPr>
              <a:t>easily separated </a:t>
            </a:r>
            <a:r>
              <a:rPr lang="en-US" sz="3200" dirty="0">
                <a:latin typeface="TimesTen-Roman"/>
              </a:rPr>
              <a:t>from each other </a:t>
            </a:r>
          </a:p>
          <a:p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9992-6B73-47D8-AAC8-AD737F57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7469-6D3E-4766-A66E-1462E97F3A5E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F3101-775A-4994-B801-E9053C669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64AAD-8C5E-4BF2-924F-3E7533A3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C36B5A-7486-4A7E-8397-65CA7A50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956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51B570-167C-4F99-9547-2AA92CA4A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1" y="1692189"/>
            <a:ext cx="6716602" cy="455621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FE650-9375-48C1-AB58-FFDF4015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6701-C50C-47A2-A408-6BD65555B6E3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864B5-7650-40B4-9992-C8254D4E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FE1B7-791B-4583-9250-0237077A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F61CAF-C89F-4340-9655-508F81BB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524343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18A862-88A9-41E9-BE43-D069F158C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353063"/>
            <a:ext cx="5308096" cy="508972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90789-65A9-4BFE-9A0C-6BD84AF5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A7EC2-C719-4A0C-9785-40754AEABE60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0B6B3-37FE-4CD5-891F-F5953633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0A875-3CA5-4673-B39E-0A992229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F823B0-378C-475C-84F4-B0EF6CC3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6683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E82C34-3FF2-4126-9AB0-400EE97787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sz="2400" dirty="0">
                    <a:latin typeface="CMR10"/>
                  </a:rPr>
                  <a:t>Each hidden unit performs the </a:t>
                </a:r>
                <a:r>
                  <a:rPr lang="en-US" sz="2400" dirty="0">
                    <a:solidFill>
                      <a:srgbClr val="FF0000"/>
                    </a:solidFill>
                    <a:latin typeface="CMR10"/>
                  </a:rPr>
                  <a:t>weighted sum of its inputs </a:t>
                </a:r>
                <a:r>
                  <a:rPr lang="en-US" sz="2400" dirty="0">
                    <a:latin typeface="CMR10"/>
                  </a:rPr>
                  <a:t>to form its (scalar) </a:t>
                </a:r>
                <a:r>
                  <a:rPr lang="en-US" sz="2400" i="1" dirty="0">
                    <a:solidFill>
                      <a:srgbClr val="0070C0"/>
                    </a:solidFill>
                    <a:latin typeface="CMTI10"/>
                  </a:rPr>
                  <a:t>net activation </a:t>
                </a:r>
                <a:r>
                  <a:rPr lang="en-US" sz="2400" dirty="0">
                    <a:solidFill>
                      <a:srgbClr val="0070C0"/>
                    </a:solidFill>
                    <a:latin typeface="CMR10"/>
                  </a:rPr>
                  <a:t>or </a:t>
                </a:r>
                <a:r>
                  <a:rPr lang="en-US" sz="2400" i="1" dirty="0">
                    <a:solidFill>
                      <a:srgbClr val="0070C0"/>
                    </a:solidFill>
                    <a:latin typeface="CMTI10"/>
                  </a:rPr>
                  <a:t>net</a:t>
                </a:r>
                <a:r>
                  <a:rPr lang="en-US" sz="2400" dirty="0">
                    <a:latin typeface="CMR1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𝑛𝑒</m:t>
                      </m:r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</m:sup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𝑗𝑖</m:t>
                          </m:r>
                        </m:sub>
                      </m:sSub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</m:sup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𝑗𝑖</m:t>
                          </m:r>
                        </m:sub>
                      </m:sSub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≡</m:t>
                      </m:r>
                      <m:sSubSup>
                        <m:sSubSup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PK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𝐰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sup>
                      </m:sSubSup>
                      <m:r>
                        <a:rPr lang="en-PK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𝐱</m:t>
                      </m:r>
                    </m:oMath>
                  </m:oMathPara>
                </a14:m>
                <a:endParaRPr lang="en-PK" sz="24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l"/>
                <a:endParaRPr lang="en-US" sz="1800" dirty="0">
                  <a:latin typeface="CMR10"/>
                </a:endParaRPr>
              </a:p>
              <a:p>
                <a:pPr algn="l"/>
                <a:r>
                  <a:rPr lang="en-US" sz="2400" dirty="0">
                    <a:latin typeface="CMR10"/>
                  </a:rPr>
                  <a:t>The subscript </a:t>
                </a:r>
                <a:r>
                  <a:rPr lang="en-US" sz="2400" i="1" dirty="0" err="1">
                    <a:latin typeface="CMMI10"/>
                  </a:rPr>
                  <a:t>i</a:t>
                </a:r>
                <a:r>
                  <a:rPr lang="en-US" sz="2400" i="1" dirty="0">
                    <a:latin typeface="CMMI10"/>
                  </a:rPr>
                  <a:t> </a:t>
                </a:r>
                <a:r>
                  <a:rPr lang="en-US" sz="2400" dirty="0">
                    <a:latin typeface="CMR10"/>
                  </a:rPr>
                  <a:t>indices' units on the input layer, </a:t>
                </a:r>
              </a:p>
              <a:p>
                <a:pPr algn="l"/>
                <a:r>
                  <a:rPr lang="en-US" sz="2400" i="1" dirty="0">
                    <a:latin typeface="CMMI10"/>
                  </a:rPr>
                  <a:t>j </a:t>
                </a:r>
                <a:r>
                  <a:rPr lang="en-US" sz="2400" dirty="0">
                    <a:latin typeface="CMR10"/>
                  </a:rPr>
                  <a:t>for the hidden; </a:t>
                </a:r>
              </a:p>
              <a:p>
                <a:pPr algn="l"/>
                <a:r>
                  <a:rPr lang="en-US" sz="2400" i="1" dirty="0" err="1">
                    <a:latin typeface="CMMI10"/>
                  </a:rPr>
                  <a:t>w</a:t>
                </a:r>
                <a:r>
                  <a:rPr lang="en-US" sz="2400" i="1" baseline="-25000" dirty="0" err="1">
                    <a:latin typeface="CMMI7"/>
                  </a:rPr>
                  <a:t>ji</a:t>
                </a:r>
                <a:r>
                  <a:rPr lang="en-US" sz="2400" i="1" dirty="0">
                    <a:latin typeface="CMMI7"/>
                  </a:rPr>
                  <a:t> </a:t>
                </a:r>
                <a:r>
                  <a:rPr lang="en-US" sz="2400" dirty="0">
                    <a:latin typeface="CMR10"/>
                  </a:rPr>
                  <a:t>denotes the input-to-hidden layer weights at the hidden unit </a:t>
                </a:r>
                <a:r>
                  <a:rPr lang="en-US" sz="2400" i="1" dirty="0">
                    <a:latin typeface="CMMI10"/>
                  </a:rPr>
                  <a:t>j</a:t>
                </a:r>
                <a:r>
                  <a:rPr lang="en-US" sz="2400" dirty="0">
                    <a:latin typeface="CMR10"/>
                  </a:rPr>
                  <a:t>.</a:t>
                </a:r>
              </a:p>
              <a:p>
                <a:pPr algn="l"/>
                <a:endParaRPr lang="en-US" sz="2400" dirty="0">
                  <a:latin typeface="CMR1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E82C34-3FF2-4126-9AB0-400EE977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9F7D9-94EB-4A3E-B8BE-6905BFD9D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BC9-F4B6-42A6-87AC-7DE580055EA1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D22AF-14A1-4C84-A9A3-68FF8681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B435B-4896-43DB-BC96-825FA198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188F81-345B-4996-9BB7-1C8D4428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98101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10BBEE-4A87-4180-858B-A90377960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en-US" b="0" i="0" u="none" strike="noStrike" baseline="0" dirty="0">
                    <a:latin typeface="CMR10"/>
                  </a:rPr>
                  <a:t>Each </a:t>
                </a:r>
                <a:r>
                  <a:rPr lang="en-US" b="0" i="0" u="none" strike="noStrike" baseline="0" dirty="0">
                    <a:solidFill>
                      <a:srgbClr val="FF0000"/>
                    </a:solidFill>
                    <a:latin typeface="CMR10"/>
                  </a:rPr>
                  <a:t>hidden unit produces an output </a:t>
                </a:r>
                <a:r>
                  <a:rPr lang="en-US" b="0" i="0" u="none" strike="noStrike" baseline="0" dirty="0">
                    <a:latin typeface="CMR10"/>
                  </a:rPr>
                  <a:t>which is a </a:t>
                </a:r>
                <a:r>
                  <a:rPr lang="en-US" b="0" i="0" u="none" strike="noStrike" baseline="0" dirty="0">
                    <a:solidFill>
                      <a:srgbClr val="0070C0"/>
                    </a:solidFill>
                    <a:latin typeface="CMR10"/>
                  </a:rPr>
                  <a:t>nonlinear function </a:t>
                </a:r>
                <a:r>
                  <a:rPr lang="en-US" b="0" i="0" u="none" strike="noStrike" baseline="0" dirty="0">
                    <a:latin typeface="CMR10"/>
                  </a:rPr>
                  <a:t>of its activation, </a:t>
                </a:r>
                <a:r>
                  <a:rPr lang="en-US" b="0" i="1" u="none" strike="noStrike" baseline="0" dirty="0">
                    <a:latin typeface="CMMI10"/>
                  </a:rPr>
                  <a:t>f</a:t>
                </a:r>
                <a:r>
                  <a:rPr lang="en-US" b="0" i="0" u="none" strike="noStrike" baseline="0" dirty="0">
                    <a:latin typeface="CMR10"/>
                  </a:rPr>
                  <a:t>(</a:t>
                </a:r>
                <a:r>
                  <a:rPr lang="en-US" b="0" i="1" u="none" strike="noStrike" baseline="0" dirty="0">
                    <a:latin typeface="CMMI10"/>
                  </a:rPr>
                  <a:t>net</a:t>
                </a:r>
                <a:r>
                  <a:rPr lang="en-US" b="0" i="0" u="none" strike="noStrike" baseline="0" dirty="0">
                    <a:latin typeface="CMR10"/>
                  </a:rPr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PK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PK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PK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PK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K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PK">
                                  <a:latin typeface="Calibri" panose="020F0502020204030204" pitchFamily="34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PK">
                                  <a:latin typeface="Calibri" panose="020F0502020204030204" pitchFamily="34" charset="0"/>
                                  <a:ea typeface="Calibri" panose="020F0502020204030204" pitchFamily="34" charset="0"/>
                                </a:rPr>
                                <m:t>net</m:t>
                              </m:r>
                              <m:r>
                                <m:rPr>
                                  <m:nor/>
                                </m:rPr>
                                <a:rPr lang="en-PK">
                                  <a:latin typeface="Calibri" panose="020F0502020204030204" pitchFamily="34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latin typeface="CMR10"/>
                  </a:rPr>
                  <a:t>f(x) is an </a:t>
                </a:r>
                <a:r>
                  <a:rPr lang="en-US" dirty="0">
                    <a:solidFill>
                      <a:srgbClr val="FF0000"/>
                    </a:solidFill>
                    <a:latin typeface="CMR10"/>
                  </a:rPr>
                  <a:t>activation function</a:t>
                </a:r>
                <a:r>
                  <a:rPr lang="en-US" dirty="0">
                    <a:latin typeface="CMR10"/>
                  </a:rPr>
                  <a:t>.</a:t>
                </a:r>
              </a:p>
              <a:p>
                <a:pPr lvl="1"/>
                <a:r>
                  <a:rPr lang="en-US" dirty="0">
                    <a:latin typeface="CMR10"/>
                  </a:rPr>
                  <a:t>Many choices</a:t>
                </a:r>
              </a:p>
              <a:p>
                <a:pPr lvl="1"/>
                <a:r>
                  <a:rPr lang="en-US" dirty="0">
                    <a:latin typeface="CMR10"/>
                  </a:rPr>
                  <a:t>Also called the transfer function or “nonlinearity” of a unit</a:t>
                </a:r>
              </a:p>
              <a:p>
                <a:pPr lvl="1"/>
                <a:r>
                  <a:rPr lang="en-US" dirty="0">
                    <a:latin typeface="CMR10"/>
                  </a:rPr>
                  <a:t>Example, Sigmoid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K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PK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PK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𝑛𝑒𝑡</m:t>
                      </m:r>
                      <m:r>
                        <a:rPr lang="en-PK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)=</m:t>
                      </m:r>
                      <m:f>
                        <m:fPr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𝑊𝑥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PK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10BBEE-4A87-4180-858B-A90377960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3EE10-0049-4383-A963-1DA8C55B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C1BA-8C47-4273-ACBA-A83C5A5F5946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31D96-46B4-41DB-9A70-BE917A16D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3C1BF-C68B-489F-A90E-C8CFB4A59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B38DCE-9FE4-42AB-9AC0-305CD39D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458085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B45631-68BD-479E-B964-9EB716D616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en-US" b="0" i="0" u="none" strike="noStrike" baseline="0" dirty="0">
                    <a:latin typeface="CMR10"/>
                  </a:rPr>
                  <a:t>Each output unit (neuron) similarly computes its net activation based on the hidden unit signals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𝑛𝑒</m:t>
                      </m:r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𝐻</m:t>
                              </m:r>
                            </m:sub>
                          </m:sSub>
                        </m:sup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𝑘𝑗</m:t>
                          </m:r>
                        </m:sub>
                      </m:sSub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𝐻</m:t>
                              </m:r>
                            </m:sub>
                          </m:sSub>
                        </m:sup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𝑘𝑗</m:t>
                          </m:r>
                        </m:sub>
                      </m:sSub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PK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𝐰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sup>
                      </m:sSubSup>
                      <m:r>
                        <a:rPr lang="en-PK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𝐲</m:t>
                      </m:r>
                    </m:oMath>
                  </m:oMathPara>
                </a14:m>
                <a:endParaRPr lang="en-PK" sz="24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r>
                  <a:rPr lang="en-US" b="0" i="0" u="none" strike="noStrike" baseline="0" dirty="0">
                    <a:latin typeface="CMR10"/>
                  </a:rPr>
                  <a:t>Each </a:t>
                </a:r>
                <a:r>
                  <a:rPr lang="en-US" b="0" i="0" u="none" strike="noStrike" baseline="0" dirty="0">
                    <a:solidFill>
                      <a:srgbClr val="0070C0"/>
                    </a:solidFill>
                    <a:latin typeface="CMR10"/>
                  </a:rPr>
                  <a:t>output unit </a:t>
                </a:r>
                <a:r>
                  <a:rPr lang="en-US" b="0" i="0" u="none" strike="noStrike" baseline="0" dirty="0">
                    <a:latin typeface="CMR10"/>
                  </a:rPr>
                  <a:t>then </a:t>
                </a:r>
                <a:r>
                  <a:rPr lang="en-US" b="0" i="0" u="none" strike="noStrike" baseline="0" dirty="0">
                    <a:solidFill>
                      <a:srgbClr val="0070C0"/>
                    </a:solidFill>
                    <a:latin typeface="CMR10"/>
                  </a:rPr>
                  <a:t>computes the nonlinear </a:t>
                </a:r>
                <a:r>
                  <a:rPr lang="en-US" b="0" i="0" u="none" strike="noStrike" baseline="0" dirty="0">
                    <a:latin typeface="CMR10"/>
                  </a:rPr>
                  <a:t>function of its </a:t>
                </a:r>
                <a:r>
                  <a:rPr lang="en-US" b="0" i="1" u="none" strike="noStrike" baseline="0" dirty="0">
                    <a:solidFill>
                      <a:srgbClr val="FF0000"/>
                    </a:solidFill>
                    <a:latin typeface="CMMI10"/>
                  </a:rPr>
                  <a:t>net</a:t>
                </a:r>
                <a:endParaRPr lang="en-US" b="0" i="0" u="none" strike="noStrike" baseline="0" dirty="0">
                  <a:solidFill>
                    <a:srgbClr val="FF0000"/>
                  </a:solidFill>
                  <a:latin typeface="CMR1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PK" sz="32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PK" sz="32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PK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K" sz="3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PK" sz="3200">
                                  <a:latin typeface="Calibri" panose="020F0502020204030204" pitchFamily="34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PK" sz="3200">
                                  <a:latin typeface="Calibri" panose="020F0502020204030204" pitchFamily="34" charset="0"/>
                                  <a:ea typeface="Calibri" panose="020F0502020204030204" pitchFamily="34" charset="0"/>
                                </a:rPr>
                                <m:t>net</m:t>
                              </m:r>
                              <m:r>
                                <m:rPr>
                                  <m:nor/>
                                </m:rPr>
                                <a:rPr lang="en-PK" sz="3200">
                                  <a:latin typeface="Calibri" panose="020F0502020204030204" pitchFamily="34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0" u="none" strike="noStrike" baseline="0" dirty="0">
                  <a:latin typeface="CMR10"/>
                </a:endParaRP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B45631-68BD-479E-B964-9EB716D616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B3C46D-2CF1-4FF8-9C55-8DC88BB7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69E83-2124-401C-B5DC-FEBAC3265523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67AFA-F80E-4523-AC42-D7562691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569E0-EF2B-460D-B39F-C2990CED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1F2AD7-6F64-4AAA-AA98-DB18516E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07795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Review of Previous Lecture</a:t>
            </a:r>
          </a:p>
          <a:p>
            <a:r>
              <a:rPr lang="en-US" dirty="0">
                <a:solidFill>
                  <a:srgbClr val="00B050"/>
                </a:solidFill>
              </a:rPr>
              <a:t>Today’s Lecture</a:t>
            </a:r>
          </a:p>
          <a:p>
            <a:pPr lvl="1"/>
            <a:r>
              <a:rPr lang="en-US"/>
              <a:t>Multilayer Perceptron </a:t>
            </a:r>
            <a:endParaRPr lang="en-US" dirty="0"/>
          </a:p>
          <a:p>
            <a:pPr lvl="1"/>
            <a:r>
              <a:rPr lang="en-US" dirty="0"/>
              <a:t>Backpropagation for training Neural Networks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F919-1FCD-4BD9-8F2B-7E4F655C0297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B4F30-5615-4FBE-9606-874AE9BA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0670-161A-4628-B554-60098F39B242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914C1-AB76-4873-B427-FF002528C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0BF1E-4ED2-471E-B353-E2FA882C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15FAC-9566-47D7-BEE3-1338509E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53DCDBD-7FC5-4ECD-9C9E-EBC5FF1AE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4800"/>
            <a:ext cx="4419600" cy="423778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40ED7-4F3D-4F5D-9231-B778951A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787" y="1509289"/>
            <a:ext cx="3539743" cy="198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059" y="3886200"/>
            <a:ext cx="6211436" cy="292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538" y="126351"/>
            <a:ext cx="2800996" cy="3524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3429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03CE-AFF8-4DDF-948A-4B6FECD834A1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AutoShape 2" descr="Output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03830"/>
            <a:ext cx="5985998" cy="6148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330" y="2438400"/>
            <a:ext cx="6229670" cy="250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89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03CE-AFF8-4DDF-948A-4B6FECD834A1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199"/>
            <a:ext cx="6039099" cy="6636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1996"/>
            <a:ext cx="5588114" cy="52348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699" y="5182713"/>
            <a:ext cx="4511457" cy="16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1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BE008BE-3F22-44D9-BFC7-CB14A71FB8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:r>
                  <a:rPr lang="en-US" dirty="0">
                    <a:solidFill>
                      <a:srgbClr val="00B050"/>
                    </a:solidFill>
                  </a:rPr>
                  <a:t>a three layer network</a:t>
                </a:r>
                <a:r>
                  <a:rPr lang="en-US" dirty="0"/>
                  <a:t>, we can </a:t>
                </a:r>
                <a:r>
                  <a:rPr lang="en-US" dirty="0">
                    <a:solidFill>
                      <a:srgbClr val="7030A0"/>
                    </a:solidFill>
                  </a:rPr>
                  <a:t>generalize the formula</a:t>
                </a:r>
                <a:r>
                  <a:rPr lang="en-US" dirty="0"/>
                  <a:t> to get the final output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PK" sz="240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x</m:t>
                      </m:r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)≡</m:t>
                      </m:r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𝐻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𝑑</m:t>
                                  </m:r>
                                </m:sup>
                                <m:e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 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𝑗</m:t>
                                  </m:r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K" sz="18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l"/>
                <a:r>
                  <a:rPr lang="en-US" b="0" i="0" u="none" strike="noStrike" baseline="0" dirty="0">
                    <a:latin typeface="CMR10"/>
                  </a:rPr>
                  <a:t>Can we put </a:t>
                </a:r>
                <a:r>
                  <a:rPr lang="en-US" b="0" i="0" u="none" strike="noStrike" baseline="0" dirty="0">
                    <a:solidFill>
                      <a:srgbClr val="FF0000"/>
                    </a:solidFill>
                    <a:latin typeface="CMR10"/>
                  </a:rPr>
                  <a:t>different activation functions </a:t>
                </a:r>
                <a:r>
                  <a:rPr lang="en-US" b="0" i="0" u="none" strike="noStrike" baseline="0" dirty="0">
                    <a:latin typeface="CMR10"/>
                  </a:rPr>
                  <a:t>at the output layer to differ from those in the hidden layer?</a:t>
                </a:r>
              </a:p>
              <a:p>
                <a:pPr lvl="1"/>
                <a:r>
                  <a:rPr lang="en-US" dirty="0">
                    <a:solidFill>
                      <a:srgbClr val="00B050"/>
                    </a:solidFill>
                  </a:rPr>
                  <a:t>Yes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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BE008BE-3F22-44D9-BFC7-CB14A71FB8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482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907B7-179E-4361-B163-876EAFB5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75CF-3419-4992-B106-FAFAC5CE4FBB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B7084-BBD6-4182-B71D-A2F9982D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9FAB1-A0CC-4EE7-B2F4-7A0B783B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222875-226B-4D1D-A210-93D11A54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11759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CC0A9E-78C9-4CFF-A160-C1274940D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6553200" cy="45259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We can calculate the desired error for the output units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K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𝐽</m:t>
                      </m:r>
                      <m:r>
                        <a:rPr lang="en-PK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PK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𝐰</m:t>
                      </m:r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)≡1/2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𝑐</m:t>
                          </m:r>
                        </m:sup>
                        <m:e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 </m:t>
                          </m:r>
                        </m:e>
                      </m:nary>
                      <m:sSup>
                        <m:sSupPr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K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K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PK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PK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K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K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PK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=1/2(</m:t>
                      </m:r>
                      <m:r>
                        <a:rPr lang="en-PK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𝐭</m:t>
                      </m:r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PK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𝐳</m:t>
                      </m:r>
                      <m:sSup>
                        <m:sSupPr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K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00B050"/>
                    </a:solidFill>
                  </a:rPr>
                  <a:t>backpropagation learning rule is based on gradient descent</a:t>
                </a:r>
                <a:r>
                  <a:rPr lang="en-US" dirty="0"/>
                  <a:t>.</a:t>
                </a:r>
              </a:p>
              <a:p>
                <a:pPr algn="l"/>
                <a:r>
                  <a:rPr lang="en-US" dirty="0"/>
                  <a:t>The weights are initialized with random values, and are changed in a direction that will reduce the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PK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Δ</m:t>
                      </m:r>
                      <m:r>
                        <a:rPr lang="en-PK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𝐰</m:t>
                      </m:r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𝜂</m:t>
                      </m:r>
                      <m:f>
                        <m:fPr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PK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𝐽</m:t>
                          </m:r>
                        </m:num>
                        <m:den>
                          <m:r>
                            <a:rPr lang="en-PK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PK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 lang="en-PK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latin typeface="CMR10"/>
                  </a:rPr>
                  <a:t>where </a:t>
                </a:r>
                <a:r>
                  <a:rPr lang="en-US" sz="2600" i="1" dirty="0">
                    <a:latin typeface="CMMI10"/>
                  </a:rPr>
                  <a:t>η </a:t>
                </a:r>
                <a:r>
                  <a:rPr lang="en-US" sz="2600" dirty="0">
                    <a:latin typeface="CMR10"/>
                  </a:rPr>
                  <a:t>is the </a:t>
                </a:r>
                <a:r>
                  <a:rPr lang="en-US" sz="2600" i="1" dirty="0">
                    <a:solidFill>
                      <a:srgbClr val="00B050"/>
                    </a:solidFill>
                    <a:latin typeface="CMTI10"/>
                  </a:rPr>
                  <a:t>learning rate</a:t>
                </a:r>
                <a:endParaRPr lang="en-US" sz="2600" dirty="0">
                  <a:solidFill>
                    <a:srgbClr val="00B050"/>
                  </a:solidFill>
                  <a:latin typeface="CMR10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CC0A9E-78C9-4CFF-A160-C1274940D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6553200" cy="4525963"/>
              </a:xfrm>
              <a:blipFill>
                <a:blip r:embed="rId2"/>
                <a:stretch>
                  <a:fillRect l="-1209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513C9-8FBD-4708-A650-6EF97823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C292-6237-4E1B-8B74-572981FAFF60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DA9C1-23E3-437C-BE20-406269AD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BD25E-FB6F-4DC4-9456-DE313E72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A05C1C-63F6-4328-9378-77D7BB49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BX12"/>
              </a:rPr>
              <a:t>Backpropagation algorithm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579" y="2224798"/>
            <a:ext cx="5264421" cy="32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17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4352" y="415910"/>
            <a:ext cx="5029458" cy="246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03CE-AFF8-4DDF-948A-4B6FECD834A1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33" y="244406"/>
            <a:ext cx="3587934" cy="2711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3" y="3122577"/>
            <a:ext cx="5226319" cy="35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509" y="3532172"/>
            <a:ext cx="4692891" cy="2749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70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51AF5E-C9B5-4174-A951-C634E299E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744200" cy="4525963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i="0" u="none" strike="noStrike" baseline="0" dirty="0">
                    <a:latin typeface="CMR10"/>
                  </a:rPr>
                  <a:t>The weight vector will be updated in iterative manner as:</a:t>
                </a:r>
              </a:p>
              <a:p>
                <a:pPr marL="0" indent="0" algn="ctr">
                  <a:buNone/>
                </a:pPr>
                <a:r>
                  <a:rPr lang="pl-PL" i="0" u="none" strike="noStrike" baseline="0" dirty="0">
                    <a:latin typeface="CMBX10"/>
                  </a:rPr>
                  <a:t>w</a:t>
                </a:r>
                <a:r>
                  <a:rPr lang="pl-PL" i="0" u="none" strike="noStrike" baseline="0" dirty="0">
                    <a:latin typeface="CMR10"/>
                  </a:rPr>
                  <a:t>(</a:t>
                </a:r>
                <a:r>
                  <a:rPr lang="pl-PL" i="1" u="none" strike="noStrike" baseline="0" dirty="0">
                    <a:latin typeface="CMMI10"/>
                  </a:rPr>
                  <a:t>m </a:t>
                </a:r>
                <a:r>
                  <a:rPr lang="pl-PL" i="0" u="none" strike="noStrike" baseline="0" dirty="0">
                    <a:latin typeface="CMR10"/>
                  </a:rPr>
                  <a:t>+ 1) = </a:t>
                </a:r>
                <a:r>
                  <a:rPr lang="pl-PL" i="0" u="none" strike="noStrike" baseline="0" dirty="0">
                    <a:latin typeface="CMBX10"/>
                  </a:rPr>
                  <a:t>w</a:t>
                </a:r>
                <a:r>
                  <a:rPr lang="pl-PL" i="0" u="none" strike="noStrike" baseline="0" dirty="0">
                    <a:latin typeface="CMR10"/>
                  </a:rPr>
                  <a:t>(</a:t>
                </a:r>
                <a:r>
                  <a:rPr lang="pl-PL" i="1" u="none" strike="noStrike" baseline="0" dirty="0">
                    <a:latin typeface="CMMI10"/>
                  </a:rPr>
                  <a:t>m</a:t>
                </a:r>
                <a:r>
                  <a:rPr lang="pl-PL" i="0" u="none" strike="noStrike" baseline="0" dirty="0">
                    <a:latin typeface="CMR10"/>
                  </a:rPr>
                  <a:t>)+Δ</a:t>
                </a:r>
                <a:r>
                  <a:rPr lang="pl-PL" i="0" u="none" strike="noStrike" baseline="0" dirty="0">
                    <a:latin typeface="CMBX10"/>
                  </a:rPr>
                  <a:t>w</a:t>
                </a:r>
                <a:r>
                  <a:rPr lang="pl-PL" i="0" u="none" strike="noStrike" baseline="0" dirty="0">
                    <a:latin typeface="CMR10"/>
                  </a:rPr>
                  <a:t>(</a:t>
                </a:r>
                <a:r>
                  <a:rPr lang="pl-PL" i="1" u="none" strike="noStrike" baseline="0" dirty="0">
                    <a:latin typeface="CMMI10"/>
                  </a:rPr>
                  <a:t>m</a:t>
                </a:r>
                <a:r>
                  <a:rPr lang="pl-PL" i="0" u="none" strike="noStrike" baseline="0" dirty="0">
                    <a:latin typeface="CMR10"/>
                  </a:rPr>
                  <a:t>)</a:t>
                </a:r>
                <a:endParaRPr lang="en-US" i="0" u="none" strike="noStrike" baseline="0" dirty="0">
                  <a:latin typeface="CMR10"/>
                </a:endParaRPr>
              </a:p>
              <a:p>
                <a:pPr marL="0" indent="0" algn="ctr">
                  <a:buNone/>
                </a:pPr>
                <a:endParaRPr lang="pl-PL" sz="900" dirty="0">
                  <a:latin typeface="CMBX10"/>
                </a:endParaRPr>
              </a:p>
              <a:p>
                <a:pPr marL="0" indent="0" algn="ctr">
                  <a:buNone/>
                </a:pPr>
                <a:r>
                  <a:rPr lang="pl-PL" sz="2400" dirty="0">
                    <a:latin typeface="CMBX10"/>
                  </a:rPr>
                  <a:t>w</a:t>
                </a:r>
                <a:r>
                  <a:rPr lang="pl-PL" sz="2400" dirty="0">
                    <a:latin typeface="CMR10"/>
                  </a:rPr>
                  <a:t>(</a:t>
                </a:r>
                <a:r>
                  <a:rPr lang="pl-PL" sz="2400" i="1" dirty="0">
                    <a:latin typeface="CMMI10"/>
                  </a:rPr>
                  <a:t>m </a:t>
                </a:r>
                <a:r>
                  <a:rPr lang="pl-PL" sz="2400" dirty="0">
                    <a:latin typeface="CMR10"/>
                  </a:rPr>
                  <a:t>+ 1) = </a:t>
                </a:r>
                <a:r>
                  <a:rPr lang="pl-PL" sz="2400" dirty="0">
                    <a:latin typeface="CMBX10"/>
                  </a:rPr>
                  <a:t>w</a:t>
                </a:r>
                <a:r>
                  <a:rPr lang="pl-PL" sz="2400" dirty="0">
                    <a:latin typeface="CMR10"/>
                  </a:rPr>
                  <a:t>(</a:t>
                </a:r>
                <a:r>
                  <a:rPr lang="pl-PL" sz="2400" i="1" dirty="0">
                    <a:latin typeface="CMMI10"/>
                  </a:rPr>
                  <a:t>m</a:t>
                </a:r>
                <a:r>
                  <a:rPr lang="pl-PL" sz="2400" dirty="0">
                    <a:latin typeface="CMR10"/>
                  </a:rPr>
                  <a:t>)</a:t>
                </a:r>
                <a:r>
                  <a:rPr lang="en-US" sz="2400" dirty="0">
                    <a:latin typeface="CMR10"/>
                  </a:rPr>
                  <a:t> </a:t>
                </a:r>
                <a14:m>
                  <m:oMath xmlns:m="http://schemas.openxmlformats.org/officeDocument/2006/math">
                    <m:r>
                      <a:rPr lang="en-PK" sz="2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r>
                      <a:rPr lang="en-PK" sz="2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𝜂</m:t>
                    </m:r>
                    <m:f>
                      <m:fPr>
                        <m:ctrlPr>
                          <a:rPr lang="en-PK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PK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𝜕</m:t>
                        </m:r>
                        <m:r>
                          <a:rPr lang="en-PK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𝐽</m:t>
                        </m:r>
                      </m:num>
                      <m:den>
                        <m:r>
                          <a:rPr lang="en-PK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𝜕</m:t>
                        </m:r>
                        <m:r>
                          <a:rPr lang="en-PK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𝑤</m:t>
                        </m:r>
                      </m:den>
                    </m:f>
                  </m:oMath>
                </a14:m>
                <a:endParaRPr lang="en-PK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CMR10"/>
                  </a:rPr>
                  <a:t>The weights throughout the network can be updated using.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K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PK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PK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K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𝑚𝑛</m:t>
                          </m:r>
                        </m:sub>
                      </m:sSub>
                      <m:r>
                        <a:rPr lang="en-PK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</m:t>
                      </m:r>
                      <m:r>
                        <a:rPr lang="en-PK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𝜂</m:t>
                      </m:r>
                      <m:f>
                        <m:fPr>
                          <m:ctrlPr>
                            <a:rPr lang="en-PK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PK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𝜕</m:t>
                          </m:r>
                          <m:r>
                            <a:rPr lang="en-PK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PK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K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K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  <a:p>
                <a:r>
                  <a:rPr lang="en-US" dirty="0"/>
                  <a:t>Now the challenge is to update the weights </a:t>
                </a:r>
              </a:p>
              <a:p>
                <a:pPr lvl="1"/>
                <a:r>
                  <a:rPr lang="en-US" dirty="0"/>
                  <a:t>Some are </a:t>
                </a:r>
                <a:r>
                  <a:rPr lang="en-US" dirty="0">
                    <a:solidFill>
                      <a:srgbClr val="00B050"/>
                    </a:solidFill>
                  </a:rPr>
                  <a:t>not explicitly dependent on incoming weights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51AF5E-C9B5-4174-A951-C634E299E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744200" cy="4525963"/>
              </a:xfrm>
              <a:blipFill>
                <a:blip r:embed="rId2"/>
                <a:stretch>
                  <a:fillRect l="-1021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51DB7E-D63A-4018-90BF-BB10ACF3F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E3AA-459A-4D20-9356-CB465EB36079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0262F-DD37-4802-8B98-4762CD89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9FB31-4E57-4BD9-86CB-F00B1F16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36E33C-27A2-4084-B4F7-EF50EE66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BX12"/>
              </a:rPr>
              <a:t>Backpropagation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59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03CE-AFF8-4DDF-948A-4B6FECD834A1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4572235" cy="339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90" y="788338"/>
            <a:ext cx="6210619" cy="297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24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D37CB0-33DC-4B18-85AE-202F0ECA1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sz="2400" dirty="0">
                    <a:latin typeface="CMR10"/>
                  </a:rPr>
                  <a:t>Consider first the hidden-to-output weights, </a:t>
                </a:r>
                <a:r>
                  <a:rPr lang="en-US" sz="2400" i="1" dirty="0" err="1">
                    <a:latin typeface="CMMI10"/>
                  </a:rPr>
                  <a:t>w</a:t>
                </a:r>
                <a:r>
                  <a:rPr lang="en-US" sz="2400" i="1" baseline="-25000" dirty="0" err="1">
                    <a:latin typeface="CMMI7"/>
                  </a:rPr>
                  <a:t>jk</a:t>
                </a:r>
                <a:r>
                  <a:rPr lang="en-US" sz="2400" dirty="0">
                    <a:latin typeface="CMR10"/>
                  </a:rPr>
                  <a:t>.</a:t>
                </a:r>
              </a:p>
              <a:p>
                <a:r>
                  <a:rPr lang="en-US" sz="2400" dirty="0">
                    <a:latin typeface="CMR10"/>
                  </a:rPr>
                  <a:t>we must use the chain rule for differentiation: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𝐽</m:t>
                          </m:r>
                        </m:num>
                        <m:den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𝐽</m:t>
                          </m:r>
                        </m:num>
                        <m:den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K" sz="24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endParaRPr lang="en-US" sz="2400" i="1" dirty="0">
                  <a:latin typeface="CMTI10"/>
                </a:endParaRPr>
              </a:p>
              <a:p>
                <a:r>
                  <a:rPr lang="en-US" sz="2400" i="1" dirty="0">
                    <a:solidFill>
                      <a:srgbClr val="00B050"/>
                    </a:solidFill>
                    <a:latin typeface="CMTI10"/>
                  </a:rPr>
                  <a:t>Sensitivity </a:t>
                </a:r>
                <a:r>
                  <a:rPr lang="en-US" sz="2400" dirty="0">
                    <a:solidFill>
                      <a:srgbClr val="00B050"/>
                    </a:solidFill>
                    <a:latin typeface="CMR10"/>
                  </a:rPr>
                  <a:t>of output unit </a:t>
                </a:r>
                <a:r>
                  <a:rPr lang="en-US" sz="2400" i="1" dirty="0">
                    <a:latin typeface="CMMI10"/>
                  </a:rPr>
                  <a:t>k </a:t>
                </a:r>
                <a:r>
                  <a:rPr lang="en-US" sz="2400" dirty="0">
                    <a:latin typeface="CMR10"/>
                  </a:rPr>
                  <a:t>is defined to be</a:t>
                </a:r>
              </a:p>
              <a:p>
                <a:endParaRPr lang="en-US" sz="2400" dirty="0">
                  <a:latin typeface="CMTI1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≡−</m:t>
                      </m:r>
                      <m:r>
                        <a:rPr lang="en-PK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𝜕</m:t>
                      </m:r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𝐽</m:t>
                      </m:r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PK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𝜕</m:t>
                      </m:r>
                      <m:r>
                        <a:rPr lang="en-PK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𝑛𝑒</m:t>
                      </m:r>
                      <m:sSub>
                        <m:sSubPr>
                          <m:ctrlP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PK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PK" sz="18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D37CB0-33DC-4B18-85AE-202F0ECA1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D827A-0997-4D76-BAAA-3E28623B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0C39-6630-45AD-A929-163B668CFBA1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24CA1-9BFA-4EDE-8A7A-E589CF56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A527A-73E9-43BA-9787-FE3F9E7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8CC77-C7B1-4E9B-8207-DA53AA2A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BX12"/>
              </a:rPr>
              <a:t>Backpropagation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43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C21251-36BE-4D65-994A-C6ED265956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Differentiate the </a:t>
                </a:r>
                <a:r>
                  <a:rPr lang="en-US" dirty="0">
                    <a:solidFill>
                      <a:srgbClr val="00B050"/>
                    </a:solidFill>
                  </a:rPr>
                  <a:t>cost function with unit’s net activation </a:t>
                </a:r>
                <a:r>
                  <a:rPr lang="en-US" dirty="0"/>
                  <a:t>to find how the overall error changes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𝐽</m:t>
                      </m:r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PK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𝐰</m:t>
                      </m:r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)≡1/2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𝑐</m:t>
                          </m:r>
                        </m:sup>
                        <m:e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 </m:t>
                          </m:r>
                        </m:e>
                      </m:nary>
                      <m:sSup>
                        <m:sSup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PK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K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PK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r>
                          <a:rPr lang="en-PK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PK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≡−</m:t>
                    </m:r>
                    <m:r>
                      <a:rPr lang="en-PK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𝜕</m:t>
                    </m:r>
                    <m:r>
                      <a:rPr lang="en-PK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𝐽</m:t>
                    </m:r>
                    <m:r>
                      <a:rPr lang="en-PK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PK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𝜕</m:t>
                    </m:r>
                    <m:r>
                      <a:rPr lang="en-PK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𝑛𝑒</m:t>
                    </m:r>
                    <m:sSub>
                      <m:sSubPr>
                        <m:ctrlPr>
                          <a:rPr lang="en-PK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PK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PK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:r>
                  <a:rPr lang="en-PK" dirty="0"/>
                  <a:t> </a:t>
                </a:r>
                <a14:m>
                  <m:oMath xmlns:m="http://schemas.openxmlformats.org/officeDocument/2006/math">
                    <m:r>
                      <a:rPr lang="en-P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P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K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PK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PK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K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P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P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K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K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P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PK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PK" i="1">
                            <a:latin typeface="Cambria Math" panose="02040503050406030204" pitchFamily="18" charset="0"/>
                          </a:rPr>
                          <m:t>𝑛𝑒</m:t>
                        </m:r>
                        <m:sSub>
                          <m:sSubPr>
                            <m:ctrlPr>
                              <a:rPr lang="en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P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PK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PK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P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P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P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P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PK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P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P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sSub>
                          <m:sSubPr>
                            <m:ctrlPr>
                              <a:rPr lang="en-P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P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PK" dirty="0"/>
              </a:p>
              <a:p>
                <a:r>
                  <a:rPr lang="en-US" dirty="0"/>
                  <a:t>From the equation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P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K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PK" i="1">
                            <a:latin typeface="Cambria Math" panose="02040503050406030204" pitchFamily="18" charset="0"/>
                          </a:rPr>
                          <m:t>𝑛𝑒</m:t>
                        </m:r>
                        <m:sSub>
                          <m:sSubPr>
                            <m:ctrlPr>
                              <a:rPr lang="en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P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PK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P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K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PK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K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PK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C21251-36BE-4D65-994A-C6ED265956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6F7D4-12F3-4F06-AA9A-2FF988DC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8883-6AA8-4A80-8CA6-42835E6E6D22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03207-5F34-42B5-8039-838BD5ACE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8E4A2-1E5D-4B1D-9F78-037D3A3B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7805DF-9DDE-487F-93CA-05C3A7D5D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BX12"/>
              </a:rPr>
              <a:t>Backpropagation algorithm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34141-F0B4-47B5-89CA-C783C5410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5140409"/>
            <a:ext cx="2895600" cy="113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5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9C759-126E-2A37-7298-8B08E1DF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0D211-E649-46C0-B904-BDD57326DE7E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423EB-48B9-3C16-B3A8-580DF77E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B48EC-86D4-ADBC-C311-188DAC984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87A421-63AA-1051-B3C6-B7AAA75D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0800"/>
            <a:ext cx="10972800" cy="838200"/>
          </a:xfrm>
        </p:spPr>
        <p:txBody>
          <a:bodyPr/>
          <a:lstStyle/>
          <a:p>
            <a:r>
              <a:rPr lang="en-US" dirty="0"/>
              <a:t>Recap of Previous Lecture</a:t>
            </a:r>
          </a:p>
        </p:txBody>
      </p:sp>
    </p:spTree>
    <p:extLst>
      <p:ext uri="{BB962C8B-B14F-4D97-AF65-F5344CB8AC3E}">
        <p14:creationId xmlns:p14="http://schemas.microsoft.com/office/powerpoint/2010/main" val="3206271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D3FAE-097A-4848-812A-B5D71BA40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en-US" sz="2400" dirty="0">
                    <a:latin typeface="CMR10"/>
                  </a:rPr>
                  <a:t>Taken together, these results give the </a:t>
                </a:r>
                <a:r>
                  <a:rPr lang="en-US" sz="2400" dirty="0">
                    <a:solidFill>
                      <a:srgbClr val="00B050"/>
                    </a:solidFill>
                    <a:latin typeface="CMR10"/>
                  </a:rPr>
                  <a:t>weight update (learning rule) for the hidden-to-output weight</a:t>
                </a:r>
                <a:r>
                  <a:rPr lang="en-US" sz="2400" dirty="0">
                    <a:latin typeface="CMR10"/>
                  </a:rPr>
                  <a:t>s:</a:t>
                </a:r>
              </a:p>
              <a:p>
                <a:pPr algn="l"/>
                <a:endParaRPr lang="en-US" sz="2400" dirty="0">
                  <a:latin typeface="CMR1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PK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Δ</m:t>
                      </m:r>
                      <m:sSub>
                        <m:sSubPr>
                          <m:ctrlP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𝑘𝑗</m:t>
                          </m:r>
                        </m:sub>
                      </m:sSub>
                      <m:r>
                        <a:rPr lang="en-PK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PK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𝜂</m:t>
                      </m:r>
                      <m:sSub>
                        <m:sSubPr>
                          <m:ctrlP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PK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PK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𝜂</m:t>
                      </m:r>
                      <m:d>
                        <m:dPr>
                          <m:ctrlP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K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K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K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PK">
                                  <a:solidFill>
                                    <a:srgbClr val="FF0000"/>
                                  </a:solidFill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PK">
                                  <a:solidFill>
                                    <a:srgbClr val="FF0000"/>
                                  </a:solidFill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net</m:t>
                              </m:r>
                              <m:r>
                                <m:rPr>
                                  <m:nor/>
                                </m:rPr>
                                <a:rPr lang="en-PK">
                                  <a:solidFill>
                                    <a:srgbClr val="FF0000"/>
                                  </a:solidFill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PK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l"/>
                <a:r>
                  <a:rPr lang="en-US" sz="2400" dirty="0">
                    <a:latin typeface="CMR10"/>
                  </a:rPr>
                  <a:t>This makes intuitive sense:</a:t>
                </a:r>
              </a:p>
              <a:p>
                <a:pPr lvl="1"/>
                <a:r>
                  <a:rPr lang="en-US" b="0" i="0" u="none" strike="noStrike" baseline="0" dirty="0">
                    <a:latin typeface="CMR10"/>
                  </a:rPr>
                  <a:t>The weight update at unit </a:t>
                </a:r>
                <a:r>
                  <a:rPr lang="en-US" b="0" i="1" u="none" strike="noStrike" baseline="0" dirty="0">
                    <a:latin typeface="CMMI10"/>
                  </a:rPr>
                  <a:t>k should </a:t>
                </a:r>
                <a:r>
                  <a:rPr lang="en-US" b="0" i="0" u="none" strike="noStrike" baseline="0" dirty="0">
                    <a:latin typeface="CMR10"/>
                  </a:rPr>
                  <a:t>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K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PK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PK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PK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PK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PK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PK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0" dirty="0">
                  <a:solidFill>
                    <a:schemeClr val="tx1"/>
                  </a:solidFill>
                  <a:effectLst/>
                  <a:latin typeface="CMR1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b="0" i="0" u="none" strike="noStrike" baseline="0" dirty="0">
                    <a:latin typeface="CMR10"/>
                  </a:rPr>
                  <a:t> if we get the desired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K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PK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PK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PK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PK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PK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CMR10"/>
                  </a:rPr>
                  <a:t>), then there should be no weight change.</a:t>
                </a:r>
              </a:p>
              <a:p>
                <a:pPr marL="0" indent="0">
                  <a:buNone/>
                </a:pPr>
                <a:endParaRPr lang="en-PK" sz="20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endParaRPr lang="en-PK" sz="18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DD3FAE-097A-4848-812A-B5D71BA40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78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8729EE-8CA1-44F0-848B-672C5A63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3731-7B66-472D-B4F3-0EA37705DC05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0F922-BBCD-4F58-9970-0FB8234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9E41C-1EC9-46A5-AB99-7F3C804B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9C1E3F-3CDF-4379-A04D-21C727A4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BX12"/>
              </a:rPr>
              <a:t>Backpropagation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789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45BC34-9D9F-46CC-941F-F55EF5EC5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u="none" strike="noStrike" baseline="0" dirty="0">
                    <a:latin typeface="CMR10"/>
                  </a:rPr>
                  <a:t>The learning rule for the </a:t>
                </a:r>
                <a:r>
                  <a:rPr lang="en-US" b="0" i="0" u="none" strike="noStrike" baseline="0" dirty="0">
                    <a:solidFill>
                      <a:srgbClr val="FF0000"/>
                    </a:solidFill>
                    <a:latin typeface="CMR10"/>
                  </a:rPr>
                  <a:t>input-to-hidden</a:t>
                </a:r>
                <a:r>
                  <a:rPr lang="en-US" b="0" i="0" u="none" strike="noStrike" baseline="0" dirty="0">
                    <a:latin typeface="CMR10"/>
                  </a:rPr>
                  <a:t> units can be calculated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𝐽</m:t>
                          </m:r>
                        </m:num>
                        <m:den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lang="en-PK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𝐽</m:t>
                          </m:r>
                        </m:num>
                        <m:den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r>
                            <a:rPr lang="en-PK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PK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K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45BC34-9D9F-46CC-941F-F55EF5EC5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190CE4-BE16-4876-80D4-050CCE37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762F-E0FA-4E02-A8ED-D798C3311A86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71D54-FBAD-4C76-A920-CDA17BBC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038CA-DB6B-496D-A89F-18BADE01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DD2928-7F46-407E-9920-F50A0FBB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BX12"/>
              </a:rPr>
              <a:t>Backpropagation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57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C2223B-89E5-4DCA-9DA0-2BB1B581D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871" y="1447801"/>
            <a:ext cx="5192623" cy="4191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CB7CF-19FF-4932-9807-A16ED1A1B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5A1F-AF91-4183-9B3B-2378C1CEF850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A8644-B8D8-41C6-9DCE-3F714D0D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49330-8766-4204-983C-E0A7FC5A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462B02-3AF0-4CE4-9BB6-D15696DC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BX12"/>
              </a:rPr>
              <a:t>Backpropagation algorithm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63771-8D19-4819-A0B9-257092D5F58E}"/>
              </a:ext>
            </a:extLst>
          </p:cNvPr>
          <p:cNvSpPr txBox="1"/>
          <p:nvPr/>
        </p:nvSpPr>
        <p:spPr>
          <a:xfrm>
            <a:off x="1981200" y="5486401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MR10"/>
              </a:rPr>
              <a:t>This last equation expresses how the hidden unit output, </a:t>
            </a:r>
            <a:r>
              <a:rPr lang="en-US" sz="2400" i="1" dirty="0" err="1">
                <a:latin typeface="CMMI10"/>
              </a:rPr>
              <a:t>y</a:t>
            </a:r>
            <a:r>
              <a:rPr lang="en-US" sz="2400" i="1" dirty="0" err="1">
                <a:latin typeface="CMMI7"/>
              </a:rPr>
              <a:t>j</a:t>
            </a:r>
            <a:r>
              <a:rPr lang="en-US" sz="2400" i="1" dirty="0">
                <a:latin typeface="CMMI7"/>
              </a:rPr>
              <a:t> </a:t>
            </a:r>
            <a:r>
              <a:rPr lang="en-US" sz="2400" dirty="0">
                <a:latin typeface="CMR10"/>
              </a:rPr>
              <a:t>, affects the error at each output unit.</a:t>
            </a:r>
          </a:p>
        </p:txBody>
      </p:sp>
    </p:spTree>
    <p:extLst>
      <p:ext uri="{BB962C8B-B14F-4D97-AF65-F5344CB8AC3E}">
        <p14:creationId xmlns:p14="http://schemas.microsoft.com/office/powerpoint/2010/main" val="718611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C95442-F5D5-4B68-98C4-59E93D27F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Similar to the sensitivity </a:t>
            </a:r>
            <a:r>
              <a:rPr lang="en-US" dirty="0"/>
              <a:t>we calculated for the output units, we can also calculate the </a:t>
            </a:r>
            <a:r>
              <a:rPr lang="en-US" dirty="0">
                <a:solidFill>
                  <a:srgbClr val="FF0000"/>
                </a:solidFill>
              </a:rPr>
              <a:t>sensitivity for hidden units similar</a:t>
            </a:r>
            <a:r>
              <a:rPr lang="en-US" dirty="0"/>
              <a:t> to previous equation as:</a:t>
            </a:r>
          </a:p>
          <a:p>
            <a:endParaRPr lang="en-US" dirty="0"/>
          </a:p>
          <a:p>
            <a:endParaRPr lang="en-US" dirty="0"/>
          </a:p>
          <a:p>
            <a:pPr algn="l"/>
            <a:endParaRPr lang="en-US" sz="1800" dirty="0">
              <a:latin typeface="CMR10"/>
            </a:endParaRPr>
          </a:p>
          <a:p>
            <a:pPr algn="l"/>
            <a:r>
              <a:rPr lang="en-US" sz="2400" dirty="0">
                <a:latin typeface="CMR10"/>
              </a:rPr>
              <a:t>This equation indicates that the sensitivity at a hidden unit is simply the </a:t>
            </a:r>
            <a:r>
              <a:rPr lang="en-US" sz="2400" dirty="0">
                <a:solidFill>
                  <a:srgbClr val="FF0000"/>
                </a:solidFill>
                <a:latin typeface="CMR10"/>
              </a:rPr>
              <a:t>sum of the individual sensitivities at the output units weighted by the hidden-to-output weights </a:t>
            </a:r>
            <a:r>
              <a:rPr lang="en-US" sz="2400" i="1" dirty="0" err="1">
                <a:latin typeface="CMMI10"/>
              </a:rPr>
              <a:t>w</a:t>
            </a:r>
            <a:r>
              <a:rPr lang="en-US" sz="2400" i="1" baseline="-25000" dirty="0" err="1">
                <a:latin typeface="CMMI7"/>
              </a:rPr>
              <a:t>jk</a:t>
            </a:r>
            <a:r>
              <a:rPr lang="en-US" sz="2400" dirty="0">
                <a:latin typeface="CMR10"/>
              </a:rPr>
              <a:t>, all multiplied by </a:t>
            </a:r>
            <a:r>
              <a:rPr lang="en-US" sz="2400" i="1" dirty="0">
                <a:latin typeface="CMMI10"/>
              </a:rPr>
              <a:t>f</a:t>
            </a:r>
            <a:r>
              <a:rPr lang="en-US" sz="2400" dirty="0">
                <a:latin typeface="CMR10"/>
              </a:rPr>
              <a:t>(</a:t>
            </a:r>
            <a:r>
              <a:rPr lang="en-US" sz="2400" i="1" dirty="0" err="1">
                <a:latin typeface="CMMI10"/>
              </a:rPr>
              <a:t>net</a:t>
            </a:r>
            <a:r>
              <a:rPr lang="en-US" sz="2400" i="1" baseline="-25000" dirty="0" err="1">
                <a:latin typeface="CMMI7"/>
              </a:rPr>
              <a:t>j</a:t>
            </a:r>
            <a:r>
              <a:rPr lang="en-US" sz="2400" i="1" baseline="-25000" dirty="0">
                <a:latin typeface="CMMI7"/>
              </a:rPr>
              <a:t> </a:t>
            </a:r>
            <a:r>
              <a:rPr lang="en-US" sz="2400" dirty="0">
                <a:latin typeface="CMR10"/>
              </a:rPr>
              <a:t>).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F05B0-41E6-4DBD-BE4C-1426C63C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B826A-49F0-45C0-A899-3A0F0411577C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97D22-4098-471E-8343-4BB4ABB4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9C83-5BCE-4E4D-AA8E-FA809F86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7428C8-7FF7-4F63-A758-CC43AA0C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BX12"/>
              </a:rPr>
              <a:t>Backpropagation algorithm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BE58D-C7AC-4A9D-9AF7-1348A20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664" y="2895600"/>
            <a:ext cx="4068537" cy="14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14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9041C8-0488-4F7D-871C-17B34264F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8007" y="1981200"/>
            <a:ext cx="4314864" cy="24384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24E5-1FD7-42C6-8A09-42266628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5012-609A-4718-87A9-43F50BED3919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52222-5E44-49F6-B928-12D83EF2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86D52-4FA1-425B-8264-3CCB2075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7A05CD-90A6-49B9-8D06-708CD80A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BX12"/>
              </a:rPr>
              <a:t>Backpropagation algorithm</a:t>
            </a:r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52F2155-398B-47D4-868D-7BBA1BE8A6AF}"/>
              </a:ext>
            </a:extLst>
          </p:cNvPr>
          <p:cNvSpPr txBox="1">
            <a:spLocks/>
          </p:cNvSpPr>
          <p:nvPr/>
        </p:nvSpPr>
        <p:spPr>
          <a:xfrm>
            <a:off x="1752633" y="1775792"/>
            <a:ext cx="4572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MR10"/>
              </a:rPr>
              <a:t>The sensitivity at a hidden unit is proportional to the </a:t>
            </a:r>
            <a:r>
              <a:rPr lang="en-US" dirty="0">
                <a:solidFill>
                  <a:srgbClr val="FF0000"/>
                </a:solidFill>
                <a:latin typeface="CMR10"/>
              </a:rPr>
              <a:t>weighted sum of the sensitivities at the output units</a:t>
            </a:r>
            <a:r>
              <a:rPr lang="en-US" dirty="0">
                <a:latin typeface="CMR10"/>
              </a:rPr>
              <a:t>.</a:t>
            </a:r>
          </a:p>
          <a:p>
            <a:r>
              <a:rPr lang="en-US" dirty="0">
                <a:latin typeface="CMR10"/>
              </a:rPr>
              <a:t>The output unit sensitivities are thus </a:t>
            </a:r>
            <a:r>
              <a:rPr lang="en-US" dirty="0">
                <a:solidFill>
                  <a:srgbClr val="FF0000"/>
                </a:solidFill>
                <a:latin typeface="CMR10"/>
              </a:rPr>
              <a:t>propagated “back” to the hidden units</a:t>
            </a:r>
            <a:r>
              <a:rPr lang="en-US" dirty="0">
                <a:latin typeface="CMR10"/>
              </a:rPr>
              <a:t>.</a:t>
            </a:r>
          </a:p>
          <a:p>
            <a:endParaRPr lang="en-US" dirty="0">
              <a:latin typeface="CMR10"/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73669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0135FE-4DD8-4B0B-8DDE-AB6A9682B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MR10"/>
                  </a:rPr>
                  <a:t>Thus the learning rule for the input-to-hidden weights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PK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Δ</m:t>
                      </m:r>
                      <m:sSub>
                        <m:sSubPr>
                          <m:ctrlP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𝑗𝑖</m:t>
                          </m:r>
                        </m:sub>
                      </m:sSub>
                      <m:r>
                        <a:rPr lang="en-PK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PK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𝜂</m:t>
                      </m:r>
                      <m:sSub>
                        <m:sSubPr>
                          <m:ctrlP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PK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PK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𝜂</m:t>
                      </m:r>
                      <m:sSub>
                        <m:sSubPr>
                          <m:ctrlP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K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PK" sz="2400">
                                  <a:solidFill>
                                    <a:srgbClr val="FF0000"/>
                                  </a:solidFill>
                                  <a:latin typeface="Calibri" panose="020F0502020204030204" pitchFamily="34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PK" sz="2400">
                                  <a:solidFill>
                                    <a:srgbClr val="FF0000"/>
                                  </a:solidFill>
                                  <a:latin typeface="Calibri" panose="020F0502020204030204" pitchFamily="34" charset="0"/>
                                  <a:ea typeface="Calibri" panose="020F0502020204030204" pitchFamily="34" charset="0"/>
                                </a:rPr>
                                <m:t>net</m:t>
                              </m:r>
                              <m:r>
                                <m:rPr>
                                  <m:nor/>
                                </m:rPr>
                                <a:rPr lang="en-PK" sz="2400">
                                  <a:solidFill>
                                    <a:srgbClr val="FF0000"/>
                                  </a:solidFill>
                                  <a:latin typeface="Calibri" panose="020F0502020204030204" pitchFamily="34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PK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𝑐</m:t>
                          </m:r>
                        </m:sup>
                        <m:e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𝑘𝑗</m:t>
                          </m:r>
                        </m:sub>
                      </m:sSub>
                      <m:sSub>
                        <m:sSubPr>
                          <m:ctrlP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P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PK" sz="24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l"/>
                <a:r>
                  <a:rPr lang="en-US" dirty="0">
                    <a:latin typeface="CMR10"/>
                  </a:rPr>
                  <a:t>The </a:t>
                </a:r>
                <a:r>
                  <a:rPr lang="en-US" dirty="0">
                    <a:solidFill>
                      <a:srgbClr val="07AE77"/>
                    </a:solidFill>
                    <a:latin typeface="CMR10"/>
                  </a:rPr>
                  <a:t>“backpropagation of errors” </a:t>
                </a:r>
                <a:r>
                  <a:rPr lang="en-US" dirty="0">
                    <a:latin typeface="CMR10"/>
                  </a:rPr>
                  <a:t>(sensitivities </a:t>
                </a:r>
                <a:r>
                  <a:rPr lang="en-US" dirty="0" err="1">
                    <a:latin typeface="CMR10"/>
                  </a:rPr>
                  <a:t>δk</a:t>
                </a:r>
                <a:r>
                  <a:rPr lang="en-US" dirty="0">
                    <a:latin typeface="CMR10"/>
                  </a:rPr>
                  <a:t>) must be propagated from the output layer back to the hidden layer in order to perform the learning of the </a:t>
                </a:r>
                <a:r>
                  <a:rPr lang="en-US" dirty="0">
                    <a:solidFill>
                      <a:srgbClr val="07AE77"/>
                    </a:solidFill>
                    <a:latin typeface="CMR10"/>
                  </a:rPr>
                  <a:t>input-to-hidden weights</a:t>
                </a:r>
                <a:r>
                  <a:rPr lang="en-US" dirty="0">
                    <a:latin typeface="CMR10"/>
                  </a:rPr>
                  <a:t>.</a:t>
                </a:r>
              </a:p>
              <a:p>
                <a:pPr algn="l"/>
                <a:endParaRPr lang="en-US" dirty="0">
                  <a:latin typeface="CMR10"/>
                </a:endParaRPr>
              </a:p>
              <a:p>
                <a:pPr algn="l"/>
                <a:r>
                  <a:rPr lang="en-US" dirty="0">
                    <a:latin typeface="CMR10"/>
                  </a:rPr>
                  <a:t> It is just performing a </a:t>
                </a:r>
                <a:r>
                  <a:rPr lang="en-US" dirty="0">
                    <a:solidFill>
                      <a:srgbClr val="07AE77"/>
                    </a:solidFill>
                    <a:latin typeface="CMR10"/>
                  </a:rPr>
                  <a:t>gradient descent </a:t>
                </a:r>
                <a:r>
                  <a:rPr lang="en-US" dirty="0">
                    <a:latin typeface="CMR10"/>
                  </a:rPr>
                  <a:t>in each layer with chain rule to update the model parameters (weights).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0135FE-4DD8-4B0B-8DDE-AB6A9682B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0448A-49BB-4868-96A2-66D98A40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667-3DEC-44F7-BBAA-CB55D27DAF67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DCFAC-48EB-4C5B-BF0F-CD664CEA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2E32C-914D-48E3-8167-D7329CB4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583D7C-CE4F-4C5B-ACF2-B651730A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BX12"/>
              </a:rPr>
              <a:t>Backpropagation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3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55566" y="646966"/>
            <a:ext cx="4685453" cy="4685453"/>
            <a:chOff x="2966674" y="485224"/>
            <a:chExt cx="3514090" cy="3514090"/>
          </a:xfrm>
        </p:grpSpPr>
        <p:sp>
          <p:nvSpPr>
            <p:cNvPr id="3" name="object 3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1747349" y="3494699"/>
                  </a:move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3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4"/>
                  </a:lnTo>
                  <a:lnTo>
                    <a:pt x="610193" y="3074081"/>
                  </a:lnTo>
                  <a:lnTo>
                    <a:pt x="576614" y="3044523"/>
                  </a:lnTo>
                  <a:lnTo>
                    <a:pt x="543807" y="3014128"/>
                  </a:lnTo>
                  <a:lnTo>
                    <a:pt x="511786" y="2982912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2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4"/>
                  </a:lnTo>
                  <a:lnTo>
                    <a:pt x="10253" y="1937742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7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3" y="11153"/>
                  </a:lnTo>
                  <a:lnTo>
                    <a:pt x="1993241" y="17380"/>
                  </a:lnTo>
                  <a:lnTo>
                    <a:pt x="2041689" y="24961"/>
                  </a:lnTo>
                  <a:lnTo>
                    <a:pt x="2089832" y="33885"/>
                  </a:lnTo>
                  <a:lnTo>
                    <a:pt x="2137643" y="44139"/>
                  </a:lnTo>
                  <a:lnTo>
                    <a:pt x="2185094" y="55715"/>
                  </a:lnTo>
                  <a:lnTo>
                    <a:pt x="2232160" y="68599"/>
                  </a:lnTo>
                  <a:lnTo>
                    <a:pt x="2278813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1" y="133009"/>
                  </a:lnTo>
                  <a:lnTo>
                    <a:pt x="2460767" y="152273"/>
                  </a:lnTo>
                  <a:lnTo>
                    <a:pt x="2504957" y="172781"/>
                  </a:lnTo>
                  <a:lnTo>
                    <a:pt x="2548574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1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79"/>
                  </a:lnTo>
                  <a:lnTo>
                    <a:pt x="2947360" y="477228"/>
                  </a:lnTo>
                  <a:lnTo>
                    <a:pt x="2982913" y="511786"/>
                  </a:lnTo>
                  <a:lnTo>
                    <a:pt x="3017471" y="547339"/>
                  </a:lnTo>
                  <a:lnTo>
                    <a:pt x="3050919" y="583757"/>
                  </a:lnTo>
                  <a:lnTo>
                    <a:pt x="3083247" y="621016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1"/>
                  </a:lnTo>
                  <a:lnTo>
                    <a:pt x="3342426" y="1033931"/>
                  </a:lnTo>
                  <a:lnTo>
                    <a:pt x="3361690" y="1078667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8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6"/>
                  </a:lnTo>
                  <a:lnTo>
                    <a:pt x="3469738" y="1453009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2"/>
                  </a:lnTo>
                  <a:lnTo>
                    <a:pt x="3478748" y="1984454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2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2"/>
                  </a:lnTo>
                  <a:lnTo>
                    <a:pt x="2950892" y="3014128"/>
                  </a:lnTo>
                  <a:lnTo>
                    <a:pt x="2918085" y="3044523"/>
                  </a:lnTo>
                  <a:lnTo>
                    <a:pt x="2884506" y="3074081"/>
                  </a:lnTo>
                  <a:lnTo>
                    <a:pt x="2850173" y="3102784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3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0" y="1747349"/>
                  </a:move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3" y="11153"/>
                  </a:lnTo>
                  <a:lnTo>
                    <a:pt x="1993241" y="17380"/>
                  </a:lnTo>
                  <a:lnTo>
                    <a:pt x="2041689" y="24961"/>
                  </a:lnTo>
                  <a:lnTo>
                    <a:pt x="2089832" y="33885"/>
                  </a:lnTo>
                  <a:lnTo>
                    <a:pt x="2137643" y="44139"/>
                  </a:lnTo>
                  <a:lnTo>
                    <a:pt x="2185094" y="55715"/>
                  </a:lnTo>
                  <a:lnTo>
                    <a:pt x="2232160" y="68599"/>
                  </a:lnTo>
                  <a:lnTo>
                    <a:pt x="2278813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1" y="133009"/>
                  </a:lnTo>
                  <a:lnTo>
                    <a:pt x="2460767" y="152273"/>
                  </a:lnTo>
                  <a:lnTo>
                    <a:pt x="2504957" y="172781"/>
                  </a:lnTo>
                  <a:lnTo>
                    <a:pt x="2548574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1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79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7"/>
                  </a:lnTo>
                  <a:lnTo>
                    <a:pt x="3083247" y="621016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1"/>
                  </a:lnTo>
                  <a:lnTo>
                    <a:pt x="3342426" y="1033931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8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6"/>
                  </a:lnTo>
                  <a:lnTo>
                    <a:pt x="3469738" y="1453009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2"/>
                  </a:lnTo>
                  <a:lnTo>
                    <a:pt x="3478748" y="1984454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2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2"/>
                  </a:lnTo>
                  <a:lnTo>
                    <a:pt x="2950892" y="3014128"/>
                  </a:lnTo>
                  <a:lnTo>
                    <a:pt x="2918085" y="3044523"/>
                  </a:lnTo>
                  <a:lnTo>
                    <a:pt x="2884506" y="3074081"/>
                  </a:lnTo>
                  <a:lnTo>
                    <a:pt x="2850173" y="3102784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3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3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4"/>
                  </a:lnTo>
                  <a:lnTo>
                    <a:pt x="610193" y="3074081"/>
                  </a:lnTo>
                  <a:lnTo>
                    <a:pt x="576614" y="3044523"/>
                  </a:lnTo>
                  <a:lnTo>
                    <a:pt x="543807" y="3014128"/>
                  </a:lnTo>
                  <a:lnTo>
                    <a:pt x="511786" y="2982912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2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4"/>
                  </a:lnTo>
                  <a:lnTo>
                    <a:pt x="10253" y="1937742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68222" y="2451071"/>
            <a:ext cx="25992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400" dirty="0">
                <a:latin typeface="Arial MT"/>
                <a:cs typeface="Arial MT"/>
              </a:rPr>
              <a:t>f</a:t>
            </a:r>
            <a:endParaRPr sz="6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3534" y="285399"/>
            <a:ext cx="10712873" cy="4781127"/>
            <a:chOff x="692650" y="214049"/>
            <a:chExt cx="8034655" cy="3585845"/>
          </a:xfrm>
        </p:grpSpPr>
        <p:sp>
          <p:nvSpPr>
            <p:cNvPr id="7" name="object 7"/>
            <p:cNvSpPr/>
            <p:nvPr/>
          </p:nvSpPr>
          <p:spPr>
            <a:xfrm>
              <a:off x="702175" y="3012748"/>
              <a:ext cx="2301875" cy="777875"/>
            </a:xfrm>
            <a:custGeom>
              <a:avLst/>
              <a:gdLst/>
              <a:ahLst/>
              <a:cxnLst/>
              <a:rect l="l" t="t" r="r" b="b"/>
              <a:pathLst>
                <a:path w="2301875" h="777875">
                  <a:moveTo>
                    <a:pt x="0" y="777326"/>
                  </a:moveTo>
                  <a:lnTo>
                    <a:pt x="230160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4190" y="2973411"/>
              <a:ext cx="111023" cy="786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9425" y="470774"/>
              <a:ext cx="2089150" cy="889000"/>
            </a:xfrm>
            <a:custGeom>
              <a:avLst/>
              <a:gdLst/>
              <a:ahLst/>
              <a:cxnLst/>
              <a:rect l="l" t="t" r="r" b="b"/>
              <a:pathLst>
                <a:path w="2089150" h="889000">
                  <a:moveTo>
                    <a:pt x="0" y="0"/>
                  </a:moveTo>
                  <a:lnTo>
                    <a:pt x="2089024" y="888849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6605" y="1321145"/>
              <a:ext cx="110918" cy="818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70900" y="2242100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1375" y="2201109"/>
              <a:ext cx="105500" cy="81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512" y="233099"/>
              <a:ext cx="352424" cy="3047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70987" y="2235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362" y="3061025"/>
              <a:ext cx="295274" cy="3619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90837" y="3051500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>
                  <a:moveTo>
                    <a:pt x="0" y="0"/>
                  </a:moveTo>
                  <a:lnTo>
                    <a:pt x="314324" y="0"/>
                  </a:lnTo>
                  <a:lnTo>
                    <a:pt x="314324" y="380999"/>
                  </a:lnTo>
                  <a:lnTo>
                    <a:pt x="0" y="380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5937" y="1758700"/>
              <a:ext cx="314324" cy="3047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36412" y="17491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585412" y="2433624"/>
              <a:ext cx="2112010" cy="0"/>
            </a:xfrm>
            <a:custGeom>
              <a:avLst/>
              <a:gdLst/>
              <a:ahLst/>
              <a:cxnLst/>
              <a:rect l="l" t="t" r="r" b="b"/>
              <a:pathLst>
                <a:path w="2112009">
                  <a:moveTo>
                    <a:pt x="21116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9436" y="2392634"/>
              <a:ext cx="105500" cy="81980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927034" y="5408"/>
            <a:ext cx="2433319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37761C"/>
                </a:solidFill>
                <a:latin typeface="Arial MT"/>
                <a:cs typeface="Arial MT"/>
              </a:rPr>
              <a:t>activations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-12700" y="1"/>
            <a:ext cx="10277687" cy="6025727"/>
            <a:chOff x="-9525" y="0"/>
            <a:chExt cx="7708265" cy="451929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4987" y="2555187"/>
              <a:ext cx="514349" cy="6762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155462" y="2545662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8762" y="1290437"/>
              <a:ext cx="485774" cy="6381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9237" y="1280912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8762" y="2493037"/>
              <a:ext cx="409574" cy="70484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389237" y="2483512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525" y="712036"/>
              <a:ext cx="2129399" cy="15531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84739" y="741541"/>
              <a:ext cx="811530" cy="833119"/>
            </a:xfrm>
            <a:custGeom>
              <a:avLst/>
              <a:gdLst/>
              <a:ahLst/>
              <a:cxnLst/>
              <a:rect l="l" t="t" r="r" b="b"/>
              <a:pathLst>
                <a:path w="811530" h="833119">
                  <a:moveTo>
                    <a:pt x="281399" y="0"/>
                  </a:moveTo>
                  <a:lnTo>
                    <a:pt x="811199" y="260400"/>
                  </a:lnTo>
                  <a:lnTo>
                    <a:pt x="529799" y="833099"/>
                  </a:lnTo>
                  <a:lnTo>
                    <a:pt x="0" y="572699"/>
                  </a:lnTo>
                  <a:lnTo>
                    <a:pt x="28139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510" y="3189279"/>
              <a:ext cx="2132705" cy="132041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53372" y="654667"/>
              <a:ext cx="2042795" cy="3813175"/>
            </a:xfrm>
            <a:custGeom>
              <a:avLst/>
              <a:gdLst/>
              <a:ahLst/>
              <a:cxnLst/>
              <a:rect l="l" t="t" r="r" b="b"/>
              <a:pathLst>
                <a:path w="2042795" h="3813175">
                  <a:moveTo>
                    <a:pt x="142551" y="3209759"/>
                  </a:moveTo>
                  <a:lnTo>
                    <a:pt x="700252" y="3016559"/>
                  </a:lnTo>
                  <a:lnTo>
                    <a:pt x="909352" y="3619559"/>
                  </a:lnTo>
                  <a:lnTo>
                    <a:pt x="351651" y="3812759"/>
                  </a:lnTo>
                  <a:lnTo>
                    <a:pt x="142551" y="3209759"/>
                  </a:lnTo>
                  <a:close/>
                </a:path>
                <a:path w="2042795" h="3813175">
                  <a:moveTo>
                    <a:pt x="2042527" y="90125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4754" y="610242"/>
              <a:ext cx="110845" cy="827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82509" y="3105099"/>
              <a:ext cx="2277745" cy="745490"/>
            </a:xfrm>
            <a:custGeom>
              <a:avLst/>
              <a:gdLst/>
              <a:ahLst/>
              <a:cxnLst/>
              <a:rect l="l" t="t" r="r" b="b"/>
              <a:pathLst>
                <a:path w="2277745" h="745489">
                  <a:moveTo>
                    <a:pt x="2277565" y="0"/>
                  </a:moveTo>
                  <a:lnTo>
                    <a:pt x="0" y="745061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0818" y="3810731"/>
              <a:ext cx="110999" cy="7886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0" y="0"/>
              <a:ext cx="1119505" cy="1125855"/>
            </a:xfrm>
            <a:custGeom>
              <a:avLst/>
              <a:gdLst/>
              <a:ahLst/>
              <a:cxnLst/>
              <a:rect l="l" t="t" r="r" b="b"/>
              <a:pathLst>
                <a:path w="1119505" h="1125855">
                  <a:moveTo>
                    <a:pt x="0" y="1125539"/>
                  </a:moveTo>
                  <a:lnTo>
                    <a:pt x="0" y="0"/>
                  </a:lnTo>
                  <a:lnTo>
                    <a:pt x="1118892" y="0"/>
                  </a:lnTo>
                  <a:lnTo>
                    <a:pt x="1098422" y="60340"/>
                  </a:lnTo>
                  <a:lnTo>
                    <a:pt x="1082338" y="102962"/>
                  </a:lnTo>
                  <a:lnTo>
                    <a:pt x="1065184" y="145047"/>
                  </a:lnTo>
                  <a:lnTo>
                    <a:pt x="1046975" y="186577"/>
                  </a:lnTo>
                  <a:lnTo>
                    <a:pt x="1027730" y="227536"/>
                  </a:lnTo>
                  <a:lnTo>
                    <a:pt x="1007463" y="267907"/>
                  </a:lnTo>
                  <a:lnTo>
                    <a:pt x="986193" y="307674"/>
                  </a:lnTo>
                  <a:lnTo>
                    <a:pt x="963935" y="346820"/>
                  </a:lnTo>
                  <a:lnTo>
                    <a:pt x="940706" y="385329"/>
                  </a:lnTo>
                  <a:lnTo>
                    <a:pt x="916523" y="423183"/>
                  </a:lnTo>
                  <a:lnTo>
                    <a:pt x="891403" y="460366"/>
                  </a:lnTo>
                  <a:lnTo>
                    <a:pt x="865362" y="496862"/>
                  </a:lnTo>
                  <a:lnTo>
                    <a:pt x="838417" y="532653"/>
                  </a:lnTo>
                  <a:lnTo>
                    <a:pt x="810584" y="567723"/>
                  </a:lnTo>
                  <a:lnTo>
                    <a:pt x="781881" y="602056"/>
                  </a:lnTo>
                  <a:lnTo>
                    <a:pt x="752323" y="635635"/>
                  </a:lnTo>
                  <a:lnTo>
                    <a:pt x="721928" y="668442"/>
                  </a:lnTo>
                  <a:lnTo>
                    <a:pt x="690712" y="700462"/>
                  </a:lnTo>
                  <a:lnTo>
                    <a:pt x="658692" y="731678"/>
                  </a:lnTo>
                  <a:lnTo>
                    <a:pt x="625885" y="762073"/>
                  </a:lnTo>
                  <a:lnTo>
                    <a:pt x="592306" y="791631"/>
                  </a:lnTo>
                  <a:lnTo>
                    <a:pt x="557973" y="820334"/>
                  </a:lnTo>
                  <a:lnTo>
                    <a:pt x="522903" y="848167"/>
                  </a:lnTo>
                  <a:lnTo>
                    <a:pt x="487112" y="875112"/>
                  </a:lnTo>
                  <a:lnTo>
                    <a:pt x="450616" y="901153"/>
                  </a:lnTo>
                  <a:lnTo>
                    <a:pt x="413433" y="926273"/>
                  </a:lnTo>
                  <a:lnTo>
                    <a:pt x="375579" y="950456"/>
                  </a:lnTo>
                  <a:lnTo>
                    <a:pt x="337070" y="973685"/>
                  </a:lnTo>
                  <a:lnTo>
                    <a:pt x="297924" y="995943"/>
                  </a:lnTo>
                  <a:lnTo>
                    <a:pt x="258157" y="1017213"/>
                  </a:lnTo>
                  <a:lnTo>
                    <a:pt x="217786" y="1037480"/>
                  </a:lnTo>
                  <a:lnTo>
                    <a:pt x="176827" y="1056726"/>
                  </a:lnTo>
                  <a:lnTo>
                    <a:pt x="135297" y="1074934"/>
                  </a:lnTo>
                  <a:lnTo>
                    <a:pt x="93212" y="1092088"/>
                  </a:lnTo>
                  <a:lnTo>
                    <a:pt x="50590" y="1108172"/>
                  </a:lnTo>
                  <a:lnTo>
                    <a:pt x="7447" y="1123168"/>
                  </a:lnTo>
                  <a:lnTo>
                    <a:pt x="0" y="112553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1119505" cy="1125855"/>
            </a:xfrm>
            <a:custGeom>
              <a:avLst/>
              <a:gdLst/>
              <a:ahLst/>
              <a:cxnLst/>
              <a:rect l="l" t="t" r="r" b="b"/>
              <a:pathLst>
                <a:path w="1119505" h="1125855">
                  <a:moveTo>
                    <a:pt x="1118892" y="0"/>
                  </a:moveTo>
                  <a:lnTo>
                    <a:pt x="1098422" y="60340"/>
                  </a:lnTo>
                  <a:lnTo>
                    <a:pt x="1082338" y="102962"/>
                  </a:lnTo>
                  <a:lnTo>
                    <a:pt x="1065184" y="145047"/>
                  </a:lnTo>
                  <a:lnTo>
                    <a:pt x="1046976" y="186577"/>
                  </a:lnTo>
                  <a:lnTo>
                    <a:pt x="1027730" y="227536"/>
                  </a:lnTo>
                  <a:lnTo>
                    <a:pt x="1007463" y="267907"/>
                  </a:lnTo>
                  <a:lnTo>
                    <a:pt x="986193" y="307674"/>
                  </a:lnTo>
                  <a:lnTo>
                    <a:pt x="963935" y="346820"/>
                  </a:lnTo>
                  <a:lnTo>
                    <a:pt x="940706" y="385329"/>
                  </a:lnTo>
                  <a:lnTo>
                    <a:pt x="916523" y="423183"/>
                  </a:lnTo>
                  <a:lnTo>
                    <a:pt x="891403" y="460366"/>
                  </a:lnTo>
                  <a:lnTo>
                    <a:pt x="865362" y="496862"/>
                  </a:lnTo>
                  <a:lnTo>
                    <a:pt x="838417" y="532653"/>
                  </a:lnTo>
                  <a:lnTo>
                    <a:pt x="810584" y="567723"/>
                  </a:lnTo>
                  <a:lnTo>
                    <a:pt x="781881" y="602056"/>
                  </a:lnTo>
                  <a:lnTo>
                    <a:pt x="752323" y="635635"/>
                  </a:lnTo>
                  <a:lnTo>
                    <a:pt x="721928" y="668442"/>
                  </a:lnTo>
                  <a:lnTo>
                    <a:pt x="690712" y="700462"/>
                  </a:lnTo>
                  <a:lnTo>
                    <a:pt x="658692" y="731678"/>
                  </a:lnTo>
                  <a:lnTo>
                    <a:pt x="625885" y="762073"/>
                  </a:lnTo>
                  <a:lnTo>
                    <a:pt x="592306" y="791631"/>
                  </a:lnTo>
                  <a:lnTo>
                    <a:pt x="557973" y="820334"/>
                  </a:lnTo>
                  <a:lnTo>
                    <a:pt x="522903" y="848167"/>
                  </a:lnTo>
                  <a:lnTo>
                    <a:pt x="487112" y="875112"/>
                  </a:lnTo>
                  <a:lnTo>
                    <a:pt x="450616" y="901153"/>
                  </a:lnTo>
                  <a:lnTo>
                    <a:pt x="413433" y="926273"/>
                  </a:lnTo>
                  <a:lnTo>
                    <a:pt x="375579" y="950456"/>
                  </a:lnTo>
                  <a:lnTo>
                    <a:pt x="337070" y="973685"/>
                  </a:lnTo>
                  <a:lnTo>
                    <a:pt x="297924" y="995943"/>
                  </a:lnTo>
                  <a:lnTo>
                    <a:pt x="258157" y="1017213"/>
                  </a:lnTo>
                  <a:lnTo>
                    <a:pt x="217786" y="1037480"/>
                  </a:lnTo>
                  <a:lnTo>
                    <a:pt x="176827" y="1056726"/>
                  </a:lnTo>
                  <a:lnTo>
                    <a:pt x="135297" y="1074934"/>
                  </a:lnTo>
                  <a:lnTo>
                    <a:pt x="93212" y="1092088"/>
                  </a:lnTo>
                  <a:lnTo>
                    <a:pt x="50590" y="1108172"/>
                  </a:lnTo>
                  <a:lnTo>
                    <a:pt x="7447" y="1123168"/>
                  </a:lnTo>
                  <a:lnTo>
                    <a:pt x="0" y="112553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047500" y="4803146"/>
            <a:ext cx="212344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FF0000"/>
                </a:solidFill>
                <a:latin typeface="Arial MT"/>
                <a:cs typeface="Arial MT"/>
              </a:rPr>
              <a:t>gradients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57734" y="1276740"/>
            <a:ext cx="20497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“local</a:t>
            </a:r>
            <a:r>
              <a:rPr sz="2400" spc="-11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 MT"/>
                <a:cs typeface="Arial MT"/>
              </a:rPr>
              <a:t>gradient”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-12700" y="3951863"/>
            <a:ext cx="961813" cy="2919307"/>
            <a:chOff x="-9525" y="2963897"/>
            <a:chExt cx="721360" cy="2189480"/>
          </a:xfrm>
        </p:grpSpPr>
        <p:sp>
          <p:nvSpPr>
            <p:cNvPr id="41" name="object 41"/>
            <p:cNvSpPr/>
            <p:nvPr/>
          </p:nvSpPr>
          <p:spPr>
            <a:xfrm>
              <a:off x="0" y="2973422"/>
              <a:ext cx="702310" cy="2170430"/>
            </a:xfrm>
            <a:custGeom>
              <a:avLst/>
              <a:gdLst/>
              <a:ahLst/>
              <a:cxnLst/>
              <a:rect l="l" t="t" r="r" b="b"/>
              <a:pathLst>
                <a:path w="702310" h="2170429">
                  <a:moveTo>
                    <a:pt x="523784" y="2170077"/>
                  </a:moveTo>
                  <a:lnTo>
                    <a:pt x="0" y="2170077"/>
                  </a:lnTo>
                  <a:lnTo>
                    <a:pt x="0" y="0"/>
                  </a:lnTo>
                  <a:lnTo>
                    <a:pt x="43085" y="33134"/>
                  </a:lnTo>
                  <a:lnTo>
                    <a:pt x="81157" y="64330"/>
                  </a:lnTo>
                  <a:lnTo>
                    <a:pt x="118416" y="96657"/>
                  </a:lnTo>
                  <a:lnTo>
                    <a:pt x="154835" y="130105"/>
                  </a:lnTo>
                  <a:lnTo>
                    <a:pt x="190387" y="164664"/>
                  </a:lnTo>
                  <a:lnTo>
                    <a:pt x="224946" y="200216"/>
                  </a:lnTo>
                  <a:lnTo>
                    <a:pt x="258394" y="236635"/>
                  </a:lnTo>
                  <a:lnTo>
                    <a:pt x="290722" y="273894"/>
                  </a:lnTo>
                  <a:lnTo>
                    <a:pt x="321917" y="311966"/>
                  </a:lnTo>
                  <a:lnTo>
                    <a:pt x="351969" y="350825"/>
                  </a:lnTo>
                  <a:lnTo>
                    <a:pt x="380867" y="390444"/>
                  </a:lnTo>
                  <a:lnTo>
                    <a:pt x="408599" y="430796"/>
                  </a:lnTo>
                  <a:lnTo>
                    <a:pt x="435155" y="471855"/>
                  </a:lnTo>
                  <a:lnTo>
                    <a:pt x="460523" y="513593"/>
                  </a:lnTo>
                  <a:lnTo>
                    <a:pt x="484693" y="555984"/>
                  </a:lnTo>
                  <a:lnTo>
                    <a:pt x="507653" y="599002"/>
                  </a:lnTo>
                  <a:lnTo>
                    <a:pt x="529393" y="642619"/>
                  </a:lnTo>
                  <a:lnTo>
                    <a:pt x="549900" y="686809"/>
                  </a:lnTo>
                  <a:lnTo>
                    <a:pt x="569165" y="731545"/>
                  </a:lnTo>
                  <a:lnTo>
                    <a:pt x="587176" y="776800"/>
                  </a:lnTo>
                  <a:lnTo>
                    <a:pt x="603922" y="822548"/>
                  </a:lnTo>
                  <a:lnTo>
                    <a:pt x="619392" y="868763"/>
                  </a:lnTo>
                  <a:lnTo>
                    <a:pt x="633575" y="915416"/>
                  </a:lnTo>
                  <a:lnTo>
                    <a:pt x="646459" y="962482"/>
                  </a:lnTo>
                  <a:lnTo>
                    <a:pt x="658034" y="1009933"/>
                  </a:lnTo>
                  <a:lnTo>
                    <a:pt x="668289" y="1057744"/>
                  </a:lnTo>
                  <a:lnTo>
                    <a:pt x="677213" y="1105887"/>
                  </a:lnTo>
                  <a:lnTo>
                    <a:pt x="684794" y="1154335"/>
                  </a:lnTo>
                  <a:lnTo>
                    <a:pt x="691021" y="1203063"/>
                  </a:lnTo>
                  <a:lnTo>
                    <a:pt x="695884" y="1252042"/>
                  </a:lnTo>
                  <a:lnTo>
                    <a:pt x="699371" y="1301247"/>
                  </a:lnTo>
                  <a:lnTo>
                    <a:pt x="701472" y="1350651"/>
                  </a:lnTo>
                  <a:lnTo>
                    <a:pt x="702174" y="1400227"/>
                  </a:lnTo>
                  <a:lnTo>
                    <a:pt x="701525" y="1448324"/>
                  </a:lnTo>
                  <a:lnTo>
                    <a:pt x="699589" y="1496099"/>
                  </a:lnTo>
                  <a:lnTo>
                    <a:pt x="696382" y="1543537"/>
                  </a:lnTo>
                  <a:lnTo>
                    <a:pt x="691921" y="1590620"/>
                  </a:lnTo>
                  <a:lnTo>
                    <a:pt x="686223" y="1637332"/>
                  </a:lnTo>
                  <a:lnTo>
                    <a:pt x="679304" y="1683656"/>
                  </a:lnTo>
                  <a:lnTo>
                    <a:pt x="671182" y="1729576"/>
                  </a:lnTo>
                  <a:lnTo>
                    <a:pt x="661872" y="1775074"/>
                  </a:lnTo>
                  <a:lnTo>
                    <a:pt x="651392" y="1820135"/>
                  </a:lnTo>
                  <a:lnTo>
                    <a:pt x="639757" y="1864742"/>
                  </a:lnTo>
                  <a:lnTo>
                    <a:pt x="626986" y="1908877"/>
                  </a:lnTo>
                  <a:lnTo>
                    <a:pt x="613093" y="1952525"/>
                  </a:lnTo>
                  <a:lnTo>
                    <a:pt x="598097" y="1995668"/>
                  </a:lnTo>
                  <a:lnTo>
                    <a:pt x="582013" y="2038290"/>
                  </a:lnTo>
                  <a:lnTo>
                    <a:pt x="564859" y="2080374"/>
                  </a:lnTo>
                  <a:lnTo>
                    <a:pt x="546651" y="2121904"/>
                  </a:lnTo>
                  <a:lnTo>
                    <a:pt x="527405" y="2162863"/>
                  </a:lnTo>
                  <a:lnTo>
                    <a:pt x="523784" y="217007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2973422"/>
              <a:ext cx="702310" cy="2170430"/>
            </a:xfrm>
            <a:custGeom>
              <a:avLst/>
              <a:gdLst/>
              <a:ahLst/>
              <a:cxnLst/>
              <a:rect l="l" t="t" r="r" b="b"/>
              <a:pathLst>
                <a:path w="702310" h="2170429">
                  <a:moveTo>
                    <a:pt x="0" y="0"/>
                  </a:moveTo>
                  <a:lnTo>
                    <a:pt x="43085" y="33134"/>
                  </a:lnTo>
                  <a:lnTo>
                    <a:pt x="81157" y="64330"/>
                  </a:lnTo>
                  <a:lnTo>
                    <a:pt x="118416" y="96657"/>
                  </a:lnTo>
                  <a:lnTo>
                    <a:pt x="154835" y="130105"/>
                  </a:lnTo>
                  <a:lnTo>
                    <a:pt x="190387" y="164664"/>
                  </a:lnTo>
                  <a:lnTo>
                    <a:pt x="224946" y="200216"/>
                  </a:lnTo>
                  <a:lnTo>
                    <a:pt x="258394" y="236635"/>
                  </a:lnTo>
                  <a:lnTo>
                    <a:pt x="290722" y="273894"/>
                  </a:lnTo>
                  <a:lnTo>
                    <a:pt x="321917" y="311966"/>
                  </a:lnTo>
                  <a:lnTo>
                    <a:pt x="351969" y="350825"/>
                  </a:lnTo>
                  <a:lnTo>
                    <a:pt x="380867" y="390444"/>
                  </a:lnTo>
                  <a:lnTo>
                    <a:pt x="408599" y="430796"/>
                  </a:lnTo>
                  <a:lnTo>
                    <a:pt x="435155" y="471855"/>
                  </a:lnTo>
                  <a:lnTo>
                    <a:pt x="460523" y="513593"/>
                  </a:lnTo>
                  <a:lnTo>
                    <a:pt x="484693" y="555984"/>
                  </a:lnTo>
                  <a:lnTo>
                    <a:pt x="507653" y="599002"/>
                  </a:lnTo>
                  <a:lnTo>
                    <a:pt x="529393" y="642619"/>
                  </a:lnTo>
                  <a:lnTo>
                    <a:pt x="549900" y="686809"/>
                  </a:lnTo>
                  <a:lnTo>
                    <a:pt x="569165" y="731545"/>
                  </a:lnTo>
                  <a:lnTo>
                    <a:pt x="587176" y="776800"/>
                  </a:lnTo>
                  <a:lnTo>
                    <a:pt x="603922" y="822548"/>
                  </a:lnTo>
                  <a:lnTo>
                    <a:pt x="619392" y="868763"/>
                  </a:lnTo>
                  <a:lnTo>
                    <a:pt x="633575" y="915416"/>
                  </a:lnTo>
                  <a:lnTo>
                    <a:pt x="646459" y="962482"/>
                  </a:lnTo>
                  <a:lnTo>
                    <a:pt x="658034" y="1009933"/>
                  </a:lnTo>
                  <a:lnTo>
                    <a:pt x="668289" y="1057744"/>
                  </a:lnTo>
                  <a:lnTo>
                    <a:pt x="677213" y="1105887"/>
                  </a:lnTo>
                  <a:lnTo>
                    <a:pt x="684794" y="1154335"/>
                  </a:lnTo>
                  <a:lnTo>
                    <a:pt x="691021" y="1203063"/>
                  </a:lnTo>
                  <a:lnTo>
                    <a:pt x="695884" y="1252042"/>
                  </a:lnTo>
                  <a:lnTo>
                    <a:pt x="699371" y="1301247"/>
                  </a:lnTo>
                  <a:lnTo>
                    <a:pt x="701472" y="1350651"/>
                  </a:lnTo>
                  <a:lnTo>
                    <a:pt x="702174" y="1400227"/>
                  </a:lnTo>
                  <a:lnTo>
                    <a:pt x="701525" y="1448324"/>
                  </a:lnTo>
                  <a:lnTo>
                    <a:pt x="699589" y="1496099"/>
                  </a:lnTo>
                  <a:lnTo>
                    <a:pt x="696382" y="1543537"/>
                  </a:lnTo>
                  <a:lnTo>
                    <a:pt x="691921" y="1590620"/>
                  </a:lnTo>
                  <a:lnTo>
                    <a:pt x="686223" y="1637332"/>
                  </a:lnTo>
                  <a:lnTo>
                    <a:pt x="679304" y="1683656"/>
                  </a:lnTo>
                  <a:lnTo>
                    <a:pt x="671182" y="1729576"/>
                  </a:lnTo>
                  <a:lnTo>
                    <a:pt x="661872" y="1775074"/>
                  </a:lnTo>
                  <a:lnTo>
                    <a:pt x="651392" y="1820135"/>
                  </a:lnTo>
                  <a:lnTo>
                    <a:pt x="639757" y="1864742"/>
                  </a:lnTo>
                  <a:lnTo>
                    <a:pt x="626986" y="1908877"/>
                  </a:lnTo>
                  <a:lnTo>
                    <a:pt x="613093" y="1952525"/>
                  </a:lnTo>
                  <a:lnTo>
                    <a:pt x="598097" y="1995668"/>
                  </a:lnTo>
                  <a:lnTo>
                    <a:pt x="582013" y="2038290"/>
                  </a:lnTo>
                  <a:lnTo>
                    <a:pt x="564859" y="2080374"/>
                  </a:lnTo>
                  <a:lnTo>
                    <a:pt x="546651" y="2121904"/>
                  </a:lnTo>
                  <a:lnTo>
                    <a:pt x="527405" y="2162863"/>
                  </a:lnTo>
                  <a:lnTo>
                    <a:pt x="523784" y="217007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3" name="Date Placeholder 4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1EF67-A3D5-444C-B4F7-CBBD23E49673}" type="datetime1">
              <a:rPr lang="en-US" smtClean="0"/>
              <a:t>11-Sep-25</a:t>
            </a:fld>
            <a:endParaRPr lang="en-US"/>
          </a:p>
        </p:txBody>
      </p:sp>
      <p:sp>
        <p:nvSpPr>
          <p:cNvPr id="44" name="Footer Placeholder 4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6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91193" y="1602507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2130750" cy="59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0" y="4070498"/>
              <a:ext cx="1397376" cy="59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71404" y="3880283"/>
            <a:ext cx="2668956" cy="2547370"/>
            <a:chOff x="2270760" y="2174240"/>
            <a:chExt cx="4572000" cy="4363720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5" idx="4"/>
              <a:endCxn id="16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5" idx="4"/>
              <a:endCxn id="17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34B84-ACC2-48B9-AB46-BB5CAEBAED70}" type="datetime1">
              <a:rPr lang="en-US" smtClean="0"/>
              <a:t>11-Sep-25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91193" y="1602507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2130750" cy="59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0" y="4070498"/>
              <a:ext cx="1397376" cy="59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71404" y="2990219"/>
            <a:ext cx="2668956" cy="3437435"/>
            <a:chOff x="2270760" y="649532"/>
            <a:chExt cx="4572000" cy="5888428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5185560" y="649532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flipH="1">
              <a:off x="2682240" y="1472492"/>
              <a:ext cx="2914800" cy="22892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9" idx="3"/>
              <a:endCxn id="16" idx="0"/>
            </p:cNvCxnSpPr>
            <p:nvPr/>
          </p:nvCxnSpPr>
          <p:spPr>
            <a:xfrm flipH="1">
              <a:off x="4053840" y="3183406"/>
              <a:ext cx="510959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1" idx="4"/>
              <a:endCxn id="17" idx="0"/>
            </p:cNvCxnSpPr>
            <p:nvPr/>
          </p:nvCxnSpPr>
          <p:spPr>
            <a:xfrm>
              <a:off x="6237922" y="3183406"/>
              <a:ext cx="193358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nector 28"/>
          <p:cNvSpPr/>
          <p:nvPr/>
        </p:nvSpPr>
        <p:spPr>
          <a:xfrm>
            <a:off x="8040220" y="4059338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8847073" y="3988983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>
            <a:stCxn id="15" idx="4"/>
            <a:endCxn id="29" idx="7"/>
          </p:cNvCxnSpPr>
          <p:nvPr/>
        </p:nvCxnSpPr>
        <p:spPr>
          <a:xfrm flipH="1">
            <a:off x="8450277" y="3470631"/>
            <a:ext cx="262880" cy="65906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4"/>
            <a:endCxn id="31" idx="0"/>
          </p:cNvCxnSpPr>
          <p:nvPr/>
        </p:nvCxnSpPr>
        <p:spPr>
          <a:xfrm>
            <a:off x="8713157" y="3470631"/>
            <a:ext cx="374122" cy="5183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981201" y="4539750"/>
            <a:ext cx="2336207" cy="17851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/>
              <a:t>Backpropagation</a:t>
            </a:r>
            <a:r>
              <a:rPr lang="en-US" sz="2200" dirty="0"/>
              <a:t> is just repeated application of the </a:t>
            </a:r>
            <a:r>
              <a:rPr lang="en-US" sz="2200" b="1" dirty="0"/>
              <a:t>chain rule </a:t>
            </a:r>
            <a:r>
              <a:rPr lang="en-US" sz="2200" dirty="0"/>
              <a:t>from Calculus.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3CB4C-6297-47C2-9E7E-10364DDA14BA}" type="datetime1">
              <a:rPr lang="en-US" smtClean="0"/>
              <a:t>11-Sep-25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nector 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4419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6096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8610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37960" y="383794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543800" y="579120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3191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3953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4791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6049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4639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5477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6734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5066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3877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5828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6666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7923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4822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5507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6696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1948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152400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150876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2DE43-7602-4377-802B-66B358265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77A83-F138-45D0-BAF7-046AAB08FF12}" type="datetime1">
              <a:rPr lang="en-US" smtClean="0"/>
              <a:t>11-Sep-25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168A7A3-A4C8-4E64-A917-3F9B418F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3048000" y="349758"/>
            <a:ext cx="7772400" cy="75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91440" anchor="b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>
              <a:lnSpc>
                <a:spcPct val="100000"/>
              </a:lnSpc>
              <a:buClr>
                <a:srgbClr val="696464"/>
              </a:buClr>
              <a:buFont typeface="Times New Roman" panose="02020603050405020304" pitchFamily="18" charset="0"/>
              <a:buNone/>
            </a:pPr>
            <a:r>
              <a:rPr lang="en-GB" altLang="en-US" sz="4000" dirty="0">
                <a:solidFill>
                  <a:srgbClr val="6964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our brains work?</a:t>
            </a:r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558834" y="914401"/>
            <a:ext cx="868680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1463" indent="-2714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>
              <a:spcBef>
                <a:spcPts val="575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"/>
            </a:pPr>
            <a:r>
              <a:rPr lang="en-GB" altLang="en-US" sz="2800"/>
              <a:t>A processing element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6324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905000" y="5029200"/>
            <a:ext cx="83058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Perpetua" panose="02020502060401020303" pitchFamily="18" charset="0"/>
                <a:cs typeface="HG Mincho Light J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Perpetua" panose="02020502060401020303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HG Mincho Light J" charset="0"/>
              </a:defRPr>
            </a:lvl9pPr>
          </a:lstStyle>
          <a:p>
            <a:pPr algn="ctr">
              <a:lnSpc>
                <a:spcPct val="100000"/>
              </a:lnSpc>
              <a:buFont typeface="Times New Roman" panose="02020603050405020304" pitchFamily="18" charset="0"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Dendrites: Input</a:t>
            </a:r>
          </a:p>
          <a:p>
            <a:pPr algn="ctr">
              <a:lnSpc>
                <a:spcPct val="100000"/>
              </a:lnSpc>
              <a:buFont typeface="Times New Roman" panose="02020603050405020304" pitchFamily="18" charset="0"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Cell body: Processor</a:t>
            </a:r>
          </a:p>
          <a:p>
            <a:pPr algn="ctr">
              <a:lnSpc>
                <a:spcPct val="100000"/>
              </a:lnSpc>
              <a:buFont typeface="Times New Roman" panose="02020603050405020304" pitchFamily="18" charset="0"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Synaptic: Link</a:t>
            </a:r>
          </a:p>
          <a:p>
            <a:pPr algn="ctr">
              <a:lnSpc>
                <a:spcPct val="100000"/>
              </a:lnSpc>
              <a:buFont typeface="Times New Roman" panose="02020603050405020304" pitchFamily="18" charset="0"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Axon: Output</a:t>
            </a:r>
          </a:p>
          <a:p>
            <a:pPr algn="ctr">
              <a:lnSpc>
                <a:spcPct val="100000"/>
              </a:lnSpc>
            </a:pPr>
            <a:endParaRPr lang="en-GB" altLang="en-US" sz="2400"/>
          </a:p>
          <a:p>
            <a:pPr algn="ctr">
              <a:lnSpc>
                <a:spcPct val="100000"/>
              </a:lnSpc>
            </a:pPr>
            <a:endParaRPr lang="en-GB" altLang="en-US" sz="2400"/>
          </a:p>
          <a:p>
            <a:pPr algn="ctr">
              <a:lnSpc>
                <a:spcPct val="100000"/>
              </a:lnSpc>
            </a:pPr>
            <a:endParaRPr lang="en-GB" altLang="en-US" sz="2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B7963-90F3-4B8E-ACB9-509E3EBF6ED5}" type="datetime1">
              <a:rPr lang="en-US" smtClean="0"/>
              <a:t>11-Sep-25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623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6905950" y="1715705"/>
            <a:ext cx="3280042" cy="436933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F91A1-7851-4B77-BB2E-52CD002A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5739-7A92-4DA1-900F-456579F049EA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808EA-2B98-45E0-8189-C95BC78F8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3794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5166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7543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37960" y="383794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614160" y="5821364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4206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5577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7955280" y="4584701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4822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5507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6696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1948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152400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150876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8763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3659909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TextBox 75"/>
          <p:cNvSpPr txBox="1">
            <a:spLocks noChangeArrowheads="1"/>
          </p:cNvSpPr>
          <p:nvPr/>
        </p:nvSpPr>
        <p:spPr bwMode="auto">
          <a:xfrm>
            <a:off x="5092931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5" name="TextBox 75"/>
          <p:cNvSpPr txBox="1">
            <a:spLocks noChangeArrowheads="1"/>
          </p:cNvSpPr>
          <p:nvPr/>
        </p:nvSpPr>
        <p:spPr bwMode="auto">
          <a:xfrm>
            <a:off x="7500390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6E42C-24EE-460B-B2DF-F8EFC238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7723-281A-4492-8F89-1702B9D5198E}" type="datetime1">
              <a:rPr lang="en-US" smtClean="0"/>
              <a:t>11-Sep-25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45208-BC13-4014-8AF0-819A67F8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5" grpId="0"/>
      <p:bldP spid="35" grpId="0"/>
      <p:bldP spid="32" grpId="0"/>
      <p:bldP spid="43" grpId="0"/>
      <p:bldP spid="44" grpId="0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3794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5166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7543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37960" y="383794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614160" y="5821364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4206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4206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4206240" y="4584701"/>
            <a:ext cx="37490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5577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5577840" y="4584701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4206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4206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5577840" y="4584700"/>
            <a:ext cx="23774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7955280" y="4584701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4822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5507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6696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1948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152400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150876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8763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81016-0F94-40AE-9ACE-BA918472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FF5-7180-4C07-8885-4D9DD041BE00}" type="datetime1">
              <a:rPr lang="en-US" smtClean="0"/>
              <a:t>11-Sep-25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F7EBA7-AC88-414F-A738-2BB43F0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3794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5166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7543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37960" y="383794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614160" y="5821364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4206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4206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4206240" y="4584701"/>
            <a:ext cx="3749040" cy="1127991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5577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5577840" y="4584701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4206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4206240" y="4584700"/>
            <a:ext cx="137160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5577840" y="4584700"/>
            <a:ext cx="237744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7955280" y="4584701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4822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5507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6696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1948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152400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150876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8763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0E162-543F-4D0C-B7C7-3FC69356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E1A4-B640-4051-B1C7-D3CC269DAD77}" type="datetime1">
              <a:rPr lang="en-US" smtClean="0"/>
              <a:t>11-Sep-25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D5DBDD-B6CA-40D4-BFB0-48F955CAC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4419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6096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8610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37960" y="383794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543800" y="579120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3191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3953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4791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6049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4639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5477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6734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5066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3877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5828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6666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7923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4822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5507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6696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1948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152400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150876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8763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&lt;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1B5A0-A011-45F4-BC0D-9E0061AD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BA7FB-45D3-41DA-8504-BAC3865D27F4}" type="datetime1">
              <a:rPr lang="en-US" smtClean="0"/>
              <a:t>11-Sep-25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EBD9AA4-4391-42B5-8D02-BA675213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6" name="Connector 5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0" name="Connector 9"/>
          <p:cNvSpPr/>
          <p:nvPr/>
        </p:nvSpPr>
        <p:spPr>
          <a:xfrm>
            <a:off x="5791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37960" y="383794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4822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5507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6696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1948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150876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1A27F-48ED-4FC3-8C19-9303D399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5B9F-FBBE-46A0-B015-27EF00B62BC3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273B5-9059-490B-AD30-75105656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hidden layers: linear classifier</a:t>
            </a:r>
          </a:p>
          <a:p>
            <a:pPr lvl="1"/>
            <a:r>
              <a:rPr lang="en-US" dirty="0" err="1"/>
              <a:t>Hyperplanes</a:t>
            </a:r>
            <a:endParaRPr lang="en-US" dirty="0"/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rot="16200000">
            <a:off x="2474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 rot="16200000">
            <a:off x="2141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rot="16200000" flipV="1">
            <a:off x="2522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 rot="16200000">
            <a:off x="2089945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43"/>
          <p:cNvSpPr>
            <a:spLocks noChangeArrowheads="1"/>
          </p:cNvSpPr>
          <p:nvPr/>
        </p:nvSpPr>
        <p:spPr bwMode="auto">
          <a:xfrm rot="16200000">
            <a:off x="2853533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44"/>
          <p:cNvGraphicFramePr>
            <a:graphicFrameLocks noChangeAspect="1"/>
          </p:cNvGraphicFramePr>
          <p:nvPr/>
        </p:nvGraphicFramePr>
        <p:xfrm>
          <a:off x="2482852" y="3281363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1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2" y="3281363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2100264" y="4214812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1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264" y="4214812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7"/>
          <p:cNvGraphicFramePr>
            <a:graphicFrameLocks noChangeAspect="1"/>
          </p:cNvGraphicFramePr>
          <p:nvPr/>
        </p:nvGraphicFramePr>
        <p:xfrm>
          <a:off x="2836863" y="4208462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12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4208462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3657600" y="3352800"/>
            <a:ext cx="6477000" cy="1752600"/>
            <a:chOff x="432" y="1536"/>
            <a:chExt cx="4080" cy="1104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1" name="Oval 55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5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8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59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9" name="AutoShape 62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Rectangle 64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65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Line 66"/>
          <p:cNvSpPr>
            <a:spLocks noChangeShapeType="1"/>
          </p:cNvSpPr>
          <p:nvPr/>
        </p:nvSpPr>
        <p:spPr bwMode="auto">
          <a:xfrm flipV="1">
            <a:off x="3657600" y="3352800"/>
            <a:ext cx="1066800" cy="12954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67"/>
          <p:cNvSpPr>
            <a:spLocks noChangeShapeType="1"/>
          </p:cNvSpPr>
          <p:nvPr/>
        </p:nvSpPr>
        <p:spPr bwMode="auto">
          <a:xfrm flipV="1">
            <a:off x="6096000" y="3352800"/>
            <a:ext cx="9144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68"/>
          <p:cNvSpPr>
            <a:spLocks noChangeShapeType="1"/>
          </p:cNvSpPr>
          <p:nvPr/>
        </p:nvSpPr>
        <p:spPr bwMode="auto">
          <a:xfrm>
            <a:off x="8991600" y="3352800"/>
            <a:ext cx="4572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D6A4351F-145D-46DA-9ED3-7A12F107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F0011-DF73-44E3-9777-545DDCF02AAE}" type="datetime1">
              <a:rPr lang="en-US" smtClean="0"/>
              <a:t>11-Sep-25</a:t>
            </a:fld>
            <a:endParaRPr lang="en-US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ED27B5E8-AB0C-4F80-B665-5919F143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hidden layer</a:t>
            </a:r>
          </a:p>
          <a:p>
            <a:pPr lvl="1"/>
            <a:r>
              <a:rPr lang="en-US" dirty="0"/>
              <a:t>Boundary of convex region (open or closed) </a:t>
            </a:r>
          </a:p>
          <a:p>
            <a:endParaRPr lang="en-US" dirty="0"/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 rot="16200000">
            <a:off x="2318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rot="16200000">
            <a:off x="1986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rot="16200000" flipV="1">
            <a:off x="2367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 rot="16200000">
            <a:off x="1937921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 rot="16200000">
            <a:off x="2699921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 rot="16200000">
            <a:off x="17561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 rot="16200000" flipV="1">
            <a:off x="22133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 rot="16200000">
            <a:off x="21371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 rot="16200000" flipV="1">
            <a:off x="25943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39"/>
          <p:cNvSpPr>
            <a:spLocks noChangeArrowheads="1"/>
          </p:cNvSpPr>
          <p:nvPr/>
        </p:nvSpPr>
        <p:spPr bwMode="auto">
          <a:xfrm rot="16200000">
            <a:off x="1934746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 rot="16200000">
            <a:off x="2698334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Object 41"/>
          <p:cNvGraphicFramePr>
            <a:graphicFrameLocks noChangeAspect="1"/>
          </p:cNvGraphicFramePr>
          <p:nvPr/>
        </p:nvGraphicFramePr>
        <p:xfrm>
          <a:off x="2327653" y="3028951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Equation" r:id="rId4" imgW="139680" imgH="164880" progId="Equation.3">
                  <p:embed/>
                </p:oleObj>
              </mc:Choice>
              <mc:Fallback>
                <p:oleObj name="Equation" r:id="rId4" imgW="139680" imgH="164880" progId="Equation.3">
                  <p:embed/>
                  <p:pic>
                    <p:nvPicPr>
                      <p:cNvPr id="16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653" y="3028951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1945065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6" imgW="152280" imgH="215640" progId="Equation.3">
                  <p:embed/>
                </p:oleObj>
              </mc:Choice>
              <mc:Fallback>
                <p:oleObj name="Equation" r:id="rId6" imgW="152280" imgH="215640" progId="Equation.3">
                  <p:embed/>
                  <p:pic>
                    <p:nvPicPr>
                      <p:cNvPr id="17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065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/>
        </p:nvGraphicFramePr>
        <p:xfrm>
          <a:off x="2681664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8" imgW="164880" imgH="215640" progId="Equation.3">
                  <p:embed/>
                </p:oleObj>
              </mc:Choice>
              <mc:Fallback>
                <p:oleObj name="Equation" r:id="rId8" imgW="164880" imgH="215640" progId="Equation.3">
                  <p:embed/>
                  <p:pic>
                    <p:nvPicPr>
                      <p:cNvPr id="18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664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3657600" y="3352800"/>
            <a:ext cx="6477000" cy="1752600"/>
            <a:chOff x="432" y="1536"/>
            <a:chExt cx="4080" cy="1104"/>
          </a:xfrm>
        </p:grpSpPr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7" name="Oval 47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48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51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23" name="Group 53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25" name="AutoShape 54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utoShape 55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Rectangle 56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58"/>
          <p:cNvSpPr>
            <a:spLocks noChangeArrowheads="1"/>
          </p:cNvSpPr>
          <p:nvPr/>
        </p:nvSpPr>
        <p:spPr bwMode="auto">
          <a:xfrm rot="2848167">
            <a:off x="4152900" y="3314700"/>
            <a:ext cx="685800" cy="1828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9"/>
          <p:cNvSpPr>
            <a:spLocks/>
          </p:cNvSpPr>
          <p:nvPr/>
        </p:nvSpPr>
        <p:spPr bwMode="auto">
          <a:xfrm>
            <a:off x="6388100" y="3352800"/>
            <a:ext cx="558800" cy="1752600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8" y="384"/>
              </a:cxn>
              <a:cxn ang="0">
                <a:pos x="296" y="912"/>
              </a:cxn>
              <a:cxn ang="0">
                <a:pos x="344" y="1104"/>
              </a:cxn>
            </a:cxnLst>
            <a:rect l="0" t="0" r="r" b="b"/>
            <a:pathLst>
              <a:path w="352" h="1104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8915400" y="3352800"/>
            <a:ext cx="533400" cy="17526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96" y="384"/>
              </a:cxn>
              <a:cxn ang="0">
                <a:pos x="96" y="864"/>
              </a:cxn>
              <a:cxn ang="0">
                <a:pos x="0" y="1104"/>
              </a:cxn>
            </a:cxnLst>
            <a:rect l="0" t="0" r="r" b="b"/>
            <a:pathLst>
              <a:path w="336" h="1104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B71DF4C8-5146-4735-802E-36F5AF65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EB8A-9B7E-4AAB-98CC-282D1A693E4C}" type="datetime1">
              <a:rPr lang="en-US" smtClean="0"/>
              <a:t>11-Sep-25</a:t>
            </a:fld>
            <a:endParaRPr lang="en-US"/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29CF2235-298B-4A9C-AF3D-53F6C857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7977" y="2133601"/>
            <a:ext cx="6291498" cy="3931920"/>
          </a:xfrm>
        </p:spPr>
        <p:txBody>
          <a:bodyPr/>
          <a:lstStyle/>
          <a:p>
            <a:r>
              <a:rPr lang="en-US" dirty="0"/>
              <a:t>2 hidden layers</a:t>
            </a:r>
          </a:p>
          <a:p>
            <a:pPr lvl="1"/>
            <a:r>
              <a:rPr lang="en-US" dirty="0"/>
              <a:t>Combinations of convex regions </a:t>
            </a:r>
          </a:p>
          <a:p>
            <a:endParaRPr 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657600" y="3197225"/>
            <a:ext cx="6477000" cy="1752600"/>
            <a:chOff x="432" y="1536"/>
            <a:chExt cx="4080" cy="110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utoShape 12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5"/>
          <p:cNvSpPr>
            <a:spLocks noChangeArrowheads="1"/>
          </p:cNvSpPr>
          <p:nvPr/>
        </p:nvSpPr>
        <p:spPr bwMode="auto">
          <a:xfrm rot="2545265">
            <a:off x="3810000" y="41878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 rot="19054735" flipH="1">
            <a:off x="4648200" y="32734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6367463" y="3706814"/>
            <a:ext cx="1543050" cy="10509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95" y="10"/>
              </a:cxn>
              <a:cxn ang="0">
                <a:pos x="74" y="41"/>
              </a:cxn>
              <a:cxn ang="0">
                <a:pos x="12" y="93"/>
              </a:cxn>
              <a:cxn ang="0">
                <a:pos x="22" y="176"/>
              </a:cxn>
              <a:cxn ang="0">
                <a:pos x="157" y="207"/>
              </a:cxn>
              <a:cxn ang="0">
                <a:pos x="281" y="300"/>
              </a:cxn>
              <a:cxn ang="0">
                <a:pos x="271" y="352"/>
              </a:cxn>
              <a:cxn ang="0">
                <a:pos x="126" y="414"/>
              </a:cxn>
              <a:cxn ang="0">
                <a:pos x="64" y="476"/>
              </a:cxn>
              <a:cxn ang="0">
                <a:pos x="22" y="538"/>
              </a:cxn>
              <a:cxn ang="0">
                <a:pos x="54" y="662"/>
              </a:cxn>
              <a:cxn ang="0">
                <a:pos x="405" y="621"/>
              </a:cxn>
              <a:cxn ang="0">
                <a:pos x="674" y="579"/>
              </a:cxn>
              <a:cxn ang="0">
                <a:pos x="757" y="559"/>
              </a:cxn>
              <a:cxn ang="0">
                <a:pos x="798" y="548"/>
              </a:cxn>
              <a:cxn ang="0">
                <a:pos x="922" y="445"/>
              </a:cxn>
              <a:cxn ang="0">
                <a:pos x="953" y="414"/>
              </a:cxn>
              <a:cxn ang="0">
                <a:pos x="922" y="217"/>
              </a:cxn>
              <a:cxn ang="0">
                <a:pos x="798" y="155"/>
              </a:cxn>
              <a:cxn ang="0">
                <a:pos x="767" y="135"/>
              </a:cxn>
              <a:cxn ang="0">
                <a:pos x="509" y="41"/>
              </a:cxn>
              <a:cxn ang="0">
                <a:pos x="385" y="21"/>
              </a:cxn>
              <a:cxn ang="0">
                <a:pos x="281" y="0"/>
              </a:cxn>
              <a:cxn ang="0">
                <a:pos x="157" y="0"/>
              </a:cxn>
            </a:cxnLst>
            <a:rect l="0" t="0" r="r" b="b"/>
            <a:pathLst>
              <a:path w="972" h="662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8455025" y="3525839"/>
            <a:ext cx="628650" cy="644525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83" y="31"/>
              </a:cxn>
              <a:cxn ang="0">
                <a:pos x="21" y="93"/>
              </a:cxn>
              <a:cxn ang="0">
                <a:pos x="73" y="238"/>
              </a:cxn>
              <a:cxn ang="0">
                <a:pos x="94" y="373"/>
              </a:cxn>
              <a:cxn ang="0">
                <a:pos x="156" y="404"/>
              </a:cxn>
              <a:cxn ang="0">
                <a:pos x="228" y="393"/>
              </a:cxn>
              <a:cxn ang="0">
                <a:pos x="280" y="300"/>
              </a:cxn>
              <a:cxn ang="0">
                <a:pos x="290" y="259"/>
              </a:cxn>
              <a:cxn ang="0">
                <a:pos x="352" y="217"/>
              </a:cxn>
              <a:cxn ang="0">
                <a:pos x="301" y="42"/>
              </a:cxn>
              <a:cxn ang="0">
                <a:pos x="259" y="52"/>
              </a:cxn>
              <a:cxn ang="0">
                <a:pos x="218" y="114"/>
              </a:cxn>
              <a:cxn ang="0">
                <a:pos x="176" y="104"/>
              </a:cxn>
              <a:cxn ang="0">
                <a:pos x="145" y="31"/>
              </a:cxn>
              <a:cxn ang="0">
                <a:pos x="114" y="21"/>
              </a:cxn>
              <a:cxn ang="0">
                <a:pos x="104" y="0"/>
              </a:cxn>
            </a:cxnLst>
            <a:rect l="0" t="0" r="r" b="b"/>
            <a:pathLst>
              <a:path w="396" h="406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8932864" y="3641726"/>
            <a:ext cx="1100137" cy="1311275"/>
          </a:xfrm>
          <a:custGeom>
            <a:avLst/>
            <a:gdLst/>
            <a:ahLst/>
            <a:cxnLst>
              <a:cxn ang="0">
                <a:pos x="248" y="641"/>
              </a:cxn>
              <a:cxn ang="0">
                <a:pos x="268" y="393"/>
              </a:cxn>
              <a:cxn ang="0">
                <a:pos x="237" y="196"/>
              </a:cxn>
              <a:cxn ang="0">
                <a:pos x="258" y="82"/>
              </a:cxn>
              <a:cxn ang="0">
                <a:pos x="289" y="51"/>
              </a:cxn>
              <a:cxn ang="0">
                <a:pos x="351" y="31"/>
              </a:cxn>
              <a:cxn ang="0">
                <a:pos x="382" y="41"/>
              </a:cxn>
              <a:cxn ang="0">
                <a:pos x="424" y="165"/>
              </a:cxn>
              <a:cxn ang="0">
                <a:pos x="455" y="186"/>
              </a:cxn>
              <a:cxn ang="0">
                <a:pos x="537" y="103"/>
              </a:cxn>
              <a:cxn ang="0">
                <a:pos x="579" y="41"/>
              </a:cxn>
              <a:cxn ang="0">
                <a:pos x="589" y="10"/>
              </a:cxn>
              <a:cxn ang="0">
                <a:pos x="651" y="51"/>
              </a:cxn>
              <a:cxn ang="0">
                <a:pos x="693" y="144"/>
              </a:cxn>
              <a:cxn ang="0">
                <a:pos x="662" y="217"/>
              </a:cxn>
              <a:cxn ang="0">
                <a:pos x="599" y="279"/>
              </a:cxn>
              <a:cxn ang="0">
                <a:pos x="630" y="403"/>
              </a:cxn>
              <a:cxn ang="0">
                <a:pos x="662" y="475"/>
              </a:cxn>
              <a:cxn ang="0">
                <a:pos x="682" y="538"/>
              </a:cxn>
              <a:cxn ang="0">
                <a:pos x="620" y="672"/>
              </a:cxn>
              <a:cxn ang="0">
                <a:pos x="320" y="806"/>
              </a:cxn>
              <a:cxn ang="0">
                <a:pos x="186" y="806"/>
              </a:cxn>
              <a:cxn ang="0">
                <a:pos x="20" y="703"/>
              </a:cxn>
              <a:cxn ang="0">
                <a:pos x="51" y="548"/>
              </a:cxn>
              <a:cxn ang="0">
                <a:pos x="155" y="631"/>
              </a:cxn>
              <a:cxn ang="0">
                <a:pos x="248" y="641"/>
              </a:cxn>
            </a:cxnLst>
            <a:rect l="0" t="0" r="r" b="b"/>
            <a:pathLst>
              <a:path w="693" h="826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9525000" y="4187825"/>
            <a:ext cx="279400" cy="446088"/>
          </a:xfrm>
          <a:custGeom>
            <a:avLst/>
            <a:gdLst/>
            <a:ahLst/>
            <a:cxnLst>
              <a:cxn ang="0">
                <a:pos x="31" y="51"/>
              </a:cxn>
              <a:cxn ang="0">
                <a:pos x="0" y="124"/>
              </a:cxn>
              <a:cxn ang="0">
                <a:pos x="114" y="258"/>
              </a:cxn>
              <a:cxn ang="0">
                <a:pos x="145" y="279"/>
              </a:cxn>
              <a:cxn ang="0">
                <a:pos x="176" y="217"/>
              </a:cxn>
              <a:cxn ang="0">
                <a:pos x="73" y="0"/>
              </a:cxn>
              <a:cxn ang="0">
                <a:pos x="42" y="20"/>
              </a:cxn>
              <a:cxn ang="0">
                <a:pos x="31" y="51"/>
              </a:cxn>
            </a:cxnLst>
            <a:rect l="0" t="0" r="r" b="b"/>
            <a:pathLst>
              <a:path w="176" h="281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 rot="16200000">
            <a:off x="621330" y="3117850"/>
            <a:ext cx="3619500" cy="1295400"/>
            <a:chOff x="1200" y="1200"/>
            <a:chExt cx="3072" cy="81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360" y="139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360" y="163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8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2448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8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448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36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1536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536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1536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3" name="Object 41"/>
          <p:cNvGraphicFramePr>
            <a:graphicFrameLocks noChangeAspect="1"/>
          </p:cNvGraphicFramePr>
          <p:nvPr/>
        </p:nvGraphicFramePr>
        <p:xfrm>
          <a:off x="2242169" y="1957388"/>
          <a:ext cx="3889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43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169" y="1957388"/>
                        <a:ext cx="388937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2"/>
          <p:cNvGraphicFramePr>
            <a:graphicFrameLocks noChangeAspect="1"/>
          </p:cNvGraphicFramePr>
          <p:nvPr/>
        </p:nvGraphicFramePr>
        <p:xfrm>
          <a:off x="1859581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4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9581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3"/>
          <p:cNvGraphicFramePr>
            <a:graphicFrameLocks noChangeAspect="1"/>
          </p:cNvGraphicFramePr>
          <p:nvPr/>
        </p:nvGraphicFramePr>
        <p:xfrm>
          <a:off x="2596180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45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6180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F29B48-0646-4F61-8659-ACEE70E5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299B-BE24-4595-92C6-A48378C90E94}" type="datetime1">
              <a:rPr lang="en-US" smtClean="0"/>
              <a:t>11-Sep-25</a:t>
            </a:fld>
            <a:endParaRPr lang="en-US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AE927C5B-029F-41AC-B981-B84F6B6F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3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Connector 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4419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6096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8610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419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Connector 10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37960" y="383794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543800" y="579120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3191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3953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4791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6049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4639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5477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6734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5066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3877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5828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6666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7923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4136391" y="3067051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4822190" y="3006091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6010910" y="1817371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1948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152400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150876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6659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5689600" y="220980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7071360" y="2930528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5577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4206242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757B-11E3-4E2A-9FC1-44F039F3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D8E72-D4B0-436A-95DD-296D99AE63BF}" type="datetime1">
              <a:rPr lang="en-US" smtClean="0"/>
              <a:t>11-Sep-25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1984E1-641E-4555-88C8-FA1417EED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89A52-03E3-01BD-FC53-028E4E17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89E2-4ED5-4BF1-AEA4-88D085497D6B}" type="slidenum">
              <a:rPr lang="he-IL" altLang="en-US"/>
              <a:pPr/>
              <a:t>5</a:t>
            </a:fld>
            <a:endParaRPr lang="en-US" altLang="en-US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99F47E47-85CA-80CB-22A4-7CB8E05C8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04800"/>
            <a:ext cx="7467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eaLnBrk="0" hangingPunct="0"/>
            <a:r>
              <a:rPr lang="en-GB" altLang="en-US" sz="4400" b="1">
                <a:solidFill>
                  <a:schemeClr val="tx2"/>
                </a:solidFill>
              </a:rPr>
              <a:t>An Artificial Neuron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B47F16B4-BFD1-D19B-79E6-713C051B6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810000"/>
            <a:ext cx="8458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GB" altLang="en-US" dirty="0">
                <a:solidFill>
                  <a:srgbClr val="FF0000"/>
                </a:solidFill>
                <a:latin typeface="Tahoma" panose="020B0604030504040204" pitchFamily="34" charset="0"/>
              </a:rPr>
              <a:t>Each neuron has weighted input connections </a:t>
            </a:r>
            <a:r>
              <a:rPr lang="en-GB" altLang="en-US" dirty="0">
                <a:latin typeface="Tahoma" panose="020B0604030504040204" pitchFamily="34" charset="0"/>
              </a:rPr>
              <a:t>from each of the units in the preceding layer.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altLang="en-US" dirty="0">
                <a:latin typeface="Tahoma" panose="020B0604030504040204" pitchFamily="34" charset="0"/>
              </a:rPr>
              <a:t>The unit performs a </a:t>
            </a:r>
            <a:r>
              <a:rPr lang="en-GB" altLang="en-US" dirty="0">
                <a:solidFill>
                  <a:srgbClr val="FF0000"/>
                </a:solidFill>
                <a:latin typeface="Tahoma" panose="020B0604030504040204" pitchFamily="34" charset="0"/>
              </a:rPr>
              <a:t>weighted sum of its inputs</a:t>
            </a:r>
            <a:r>
              <a:rPr lang="en-GB" altLang="en-US" dirty="0">
                <a:latin typeface="Tahoma" panose="020B0604030504040204" pitchFamily="34" charset="0"/>
              </a:rPr>
              <a:t>, to give its activation level.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altLang="en-US" dirty="0">
                <a:latin typeface="Tahoma" panose="020B0604030504040204" pitchFamily="34" charset="0"/>
              </a:rPr>
              <a:t>Activation level is passed through a </a:t>
            </a:r>
            <a:r>
              <a:rPr lang="en-GB" altLang="en-US" dirty="0">
                <a:solidFill>
                  <a:srgbClr val="FF0000"/>
                </a:solidFill>
                <a:latin typeface="Tahoma" panose="020B0604030504040204" pitchFamily="34" charset="0"/>
              </a:rPr>
              <a:t>sigmoid activation function to determine output</a:t>
            </a:r>
            <a:r>
              <a:rPr lang="en-GB" altLang="en-US" dirty="0"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09592" name="Rectangle 24">
            <a:extLst>
              <a:ext uri="{FF2B5EF4-FFF2-40B4-BE49-F238E27FC236}">
                <a16:creationId xmlns:a16="http://schemas.microsoft.com/office/drawing/2014/main" id="{F8EABBED-62C0-EF54-256E-75302B71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524000"/>
            <a:ext cx="4953000" cy="2209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572" name="Group 4">
            <a:extLst>
              <a:ext uri="{FF2B5EF4-FFF2-40B4-BE49-F238E27FC236}">
                <a16:creationId xmlns:a16="http://schemas.microsoft.com/office/drawing/2014/main" id="{8E90C9F6-57B2-F4C8-40E9-F050F3B28E76}"/>
              </a:ext>
            </a:extLst>
          </p:cNvPr>
          <p:cNvGrpSpPr>
            <a:grpSpLocks/>
          </p:cNvGrpSpPr>
          <p:nvPr/>
        </p:nvGrpSpPr>
        <p:grpSpPr bwMode="auto">
          <a:xfrm>
            <a:off x="3871914" y="1585914"/>
            <a:ext cx="4387849" cy="1966913"/>
            <a:chOff x="1479" y="999"/>
            <a:chExt cx="2764" cy="1239"/>
          </a:xfrm>
        </p:grpSpPr>
        <p:sp>
          <p:nvSpPr>
            <p:cNvPr id="109573" name="Oval 5">
              <a:extLst>
                <a:ext uri="{FF2B5EF4-FFF2-40B4-BE49-F238E27FC236}">
                  <a16:creationId xmlns:a16="http://schemas.microsoft.com/office/drawing/2014/main" id="{83669403-2A66-68C9-E750-A61A9B6CB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1348"/>
              <a:ext cx="856" cy="76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74" name="Line 6">
              <a:extLst>
                <a:ext uri="{FF2B5EF4-FFF2-40B4-BE49-F238E27FC236}">
                  <a16:creationId xmlns:a16="http://schemas.microsoft.com/office/drawing/2014/main" id="{595B23DF-548F-74FA-E099-34A2F2C47E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76" y="1200"/>
              <a:ext cx="72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75" name="Line 7">
              <a:extLst>
                <a:ext uri="{FF2B5EF4-FFF2-40B4-BE49-F238E27FC236}">
                  <a16:creationId xmlns:a16="http://schemas.microsoft.com/office/drawing/2014/main" id="{FCCFB388-6977-EC0D-312F-5EDB5942F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8" y="1488"/>
              <a:ext cx="67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76" name="Line 8">
              <a:extLst>
                <a:ext uri="{FF2B5EF4-FFF2-40B4-BE49-F238E27FC236}">
                  <a16:creationId xmlns:a16="http://schemas.microsoft.com/office/drawing/2014/main" id="{0506E528-5B70-1BB6-66C4-89056B342A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6" y="1728"/>
              <a:ext cx="62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77" name="Line 9">
              <a:extLst>
                <a:ext uri="{FF2B5EF4-FFF2-40B4-BE49-F238E27FC236}">
                  <a16:creationId xmlns:a16="http://schemas.microsoft.com/office/drawing/2014/main" id="{8AD410A3-FBFF-6FFF-00FE-2BD94E596F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6" y="1968"/>
              <a:ext cx="67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78" name="Rectangle 10">
              <a:extLst>
                <a:ext uri="{FF2B5EF4-FFF2-40B4-BE49-F238E27FC236}">
                  <a16:creationId xmlns:a16="http://schemas.microsoft.com/office/drawing/2014/main" id="{37AFDB7A-EAA6-EDEB-F843-75AC61647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1" y="1095"/>
              <a:ext cx="3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 b="1">
                  <a:latin typeface="Times New Roman" panose="02020603050405020304" pitchFamily="18" charset="0"/>
                </a:rPr>
                <a:t>w</a:t>
              </a:r>
              <a:r>
                <a:rPr lang="en-GB" altLang="en-US" b="1" baseline="-25000">
                  <a:latin typeface="Times New Roman" panose="02020603050405020304" pitchFamily="18" charset="0"/>
                </a:rPr>
                <a:t>1j</a:t>
              </a:r>
            </a:p>
          </p:txBody>
        </p:sp>
        <p:sp>
          <p:nvSpPr>
            <p:cNvPr id="109579" name="Rectangle 11">
              <a:extLst>
                <a:ext uri="{FF2B5EF4-FFF2-40B4-BE49-F238E27FC236}">
                  <a16:creationId xmlns:a16="http://schemas.microsoft.com/office/drawing/2014/main" id="{FC4887A1-F529-0EC2-5DEB-6225464D9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" y="1249"/>
              <a:ext cx="3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GB" altLang="en-US" b="1">
                  <a:latin typeface="Times New Roman" panose="02020603050405020304" pitchFamily="18" charset="0"/>
                </a:rPr>
                <a:t>w</a:t>
              </a:r>
              <a:r>
                <a:rPr lang="en-GB" altLang="en-US" b="1" baseline="-25000">
                  <a:latin typeface="Times New Roman" panose="02020603050405020304" pitchFamily="18" charset="0"/>
                </a:rPr>
                <a:t>2j</a:t>
              </a:r>
            </a:p>
          </p:txBody>
        </p:sp>
        <p:sp>
          <p:nvSpPr>
            <p:cNvPr id="109580" name="Rectangle 12">
              <a:extLst>
                <a:ext uri="{FF2B5EF4-FFF2-40B4-BE49-F238E27FC236}">
                  <a16:creationId xmlns:a16="http://schemas.microsoft.com/office/drawing/2014/main" id="{5D148AB6-8680-9582-EF01-E6DC80ADF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479"/>
              <a:ext cx="3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 b="1">
                  <a:latin typeface="Times New Roman" panose="02020603050405020304" pitchFamily="18" charset="0"/>
                </a:rPr>
                <a:t>w</a:t>
              </a:r>
              <a:r>
                <a:rPr lang="en-GB" altLang="en-US" b="1" baseline="-25000">
                  <a:latin typeface="Times New Roman" panose="02020603050405020304" pitchFamily="18" charset="0"/>
                </a:rPr>
                <a:t>3j</a:t>
              </a:r>
            </a:p>
          </p:txBody>
        </p:sp>
        <p:sp>
          <p:nvSpPr>
            <p:cNvPr id="109581" name="Rectangle 13">
              <a:extLst>
                <a:ext uri="{FF2B5EF4-FFF2-40B4-BE49-F238E27FC236}">
                  <a16:creationId xmlns:a16="http://schemas.microsoft.com/office/drawing/2014/main" id="{558B0E70-6A58-9D1E-858A-0AAB851EB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2007"/>
              <a:ext cx="2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 b="1">
                  <a:latin typeface="Times New Roman" panose="02020603050405020304" pitchFamily="18" charset="0"/>
                </a:rPr>
                <a:t>w</a:t>
              </a:r>
              <a:r>
                <a:rPr lang="en-GB" altLang="en-US" b="1" baseline="-25000">
                  <a:latin typeface="Times New Roman" panose="02020603050405020304" pitchFamily="18" charset="0"/>
                </a:rPr>
                <a:t>ij</a:t>
              </a:r>
            </a:p>
          </p:txBody>
        </p:sp>
        <p:sp>
          <p:nvSpPr>
            <p:cNvPr id="109582" name="Rectangle 14">
              <a:extLst>
                <a:ext uri="{FF2B5EF4-FFF2-40B4-BE49-F238E27FC236}">
                  <a16:creationId xmlns:a16="http://schemas.microsoft.com/office/drawing/2014/main" id="{1D2D8329-84D5-19C3-571A-478D63DC9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" y="999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 b="1">
                  <a:latin typeface="Times New Roman" panose="02020603050405020304" pitchFamily="18" charset="0"/>
                </a:rPr>
                <a:t>y</a:t>
              </a:r>
              <a:r>
                <a:rPr lang="en-GB" altLang="en-US" b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9583" name="Rectangle 15">
              <a:extLst>
                <a:ext uri="{FF2B5EF4-FFF2-40B4-BE49-F238E27FC236}">
                  <a16:creationId xmlns:a16="http://schemas.microsoft.com/office/drawing/2014/main" id="{C9F85AEB-0F58-48B3-D79B-092A87A92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" y="1335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 b="1">
                  <a:latin typeface="Times New Roman" panose="02020603050405020304" pitchFamily="18" charset="0"/>
                </a:rPr>
                <a:t>y</a:t>
              </a:r>
              <a:r>
                <a:rPr lang="en-GB" altLang="en-US" b="1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9584" name="Rectangle 16">
              <a:extLst>
                <a:ext uri="{FF2B5EF4-FFF2-40B4-BE49-F238E27FC236}">
                  <a16:creationId xmlns:a16="http://schemas.microsoft.com/office/drawing/2014/main" id="{CA5358C6-DA10-A709-2CBE-38B86DD3E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" y="1671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 b="1">
                  <a:latin typeface="Times New Roman" panose="02020603050405020304" pitchFamily="18" charset="0"/>
                </a:rPr>
                <a:t>y</a:t>
              </a:r>
              <a:r>
                <a:rPr lang="en-GB" altLang="en-US" b="1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9585" name="Rectangle 17">
              <a:extLst>
                <a:ext uri="{FF2B5EF4-FFF2-40B4-BE49-F238E27FC236}">
                  <a16:creationId xmlns:a16="http://schemas.microsoft.com/office/drawing/2014/main" id="{D53388F5-CA2E-9F97-C6CF-2620512A2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2007"/>
              <a:ext cx="2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 b="1">
                  <a:latin typeface="Times New Roman" panose="02020603050405020304" pitchFamily="18" charset="0"/>
                </a:rPr>
                <a:t>y</a:t>
              </a:r>
              <a:r>
                <a:rPr lang="en-GB" altLang="en-US" b="1" baseline="-25000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09586" name="Line 18">
              <a:extLst>
                <a:ext uri="{FF2B5EF4-FFF2-40B4-BE49-F238E27FC236}">
                  <a16:creationId xmlns:a16="http://schemas.microsoft.com/office/drawing/2014/main" id="{126E7197-F1FB-7577-B228-6E5DF64D7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82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87" name="Line 19">
              <a:extLst>
                <a:ext uri="{FF2B5EF4-FFF2-40B4-BE49-F238E27FC236}">
                  <a16:creationId xmlns:a16="http://schemas.microsoft.com/office/drawing/2014/main" id="{6378609E-249E-C460-9444-0338CB552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344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09588" name="Object 20">
              <a:hlinkClick r:id="" action="ppaction://ole?verb=0"/>
              <a:extLst>
                <a:ext uri="{FF2B5EF4-FFF2-40B4-BE49-F238E27FC236}">
                  <a16:creationId xmlns:a16="http://schemas.microsoft.com/office/drawing/2014/main" id="{4945F656-AD6D-9CBF-7260-7BB11DFEAE6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488" y="1536"/>
            <a:ext cx="719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Equation" r:id="rId3" imgW="483840" imgH="358560" progId="Equation.2">
                    <p:embed/>
                  </p:oleObj>
                </mc:Choice>
                <mc:Fallback>
                  <p:oleObj name="Equation" r:id="rId3" imgW="483840" imgH="358560" progId="Equation.2">
                    <p:embed/>
                    <p:pic>
                      <p:nvPicPr>
                        <p:cNvPr id="109588" name="Object 20">
                          <a:hlinkClick r:id="" action="ppaction://ole?verb=0"/>
                          <a:extLst>
                            <a:ext uri="{FF2B5EF4-FFF2-40B4-BE49-F238E27FC236}">
                              <a16:creationId xmlns:a16="http://schemas.microsoft.com/office/drawing/2014/main" id="{4945F656-AD6D-9CBF-7260-7BB11DFEAE6D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8" y="1536"/>
                          <a:ext cx="719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89" name="Rectangle 21">
              <a:extLst>
                <a:ext uri="{FF2B5EF4-FFF2-40B4-BE49-F238E27FC236}">
                  <a16:creationId xmlns:a16="http://schemas.microsoft.com/office/drawing/2014/main" id="{5F351B24-7EFC-6B17-06DA-57E296FBF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1546"/>
              <a:ext cx="455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 sz="2800" b="1" i="1">
                  <a:latin typeface="Times New Roman" panose="02020603050405020304" pitchFamily="18" charset="0"/>
                </a:rPr>
                <a:t>f</a:t>
              </a:r>
              <a:r>
                <a:rPr lang="en-GB" altLang="en-US" sz="2800" b="1">
                  <a:latin typeface="Times New Roman" panose="02020603050405020304" pitchFamily="18" charset="0"/>
                </a:rPr>
                <a:t>(x)</a:t>
              </a:r>
            </a:p>
          </p:txBody>
        </p:sp>
        <p:sp>
          <p:nvSpPr>
            <p:cNvPr id="109590" name="Line 22">
              <a:extLst>
                <a:ext uri="{FF2B5EF4-FFF2-40B4-BE49-F238E27FC236}">
                  <a16:creationId xmlns:a16="http://schemas.microsoft.com/office/drawing/2014/main" id="{ADBE2C41-9FB4-587A-8D91-59FC7C5337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728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91" name="Rectangle 23">
              <a:extLst>
                <a:ext uri="{FF2B5EF4-FFF2-40B4-BE49-F238E27FC236}">
                  <a16:creationId xmlns:a16="http://schemas.microsoft.com/office/drawing/2014/main" id="{3F9202B5-5C36-81A9-0786-693FB703D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1566"/>
              <a:ext cx="316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 sz="3200" b="1"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D83E-7AB9-48F6-A7A5-36EF356B35D8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Connector 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3794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4419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6096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8610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419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Connector 10"/>
          <p:cNvSpPr/>
          <p:nvPr/>
        </p:nvSpPr>
        <p:spPr>
          <a:xfrm>
            <a:off x="5166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7543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37960" y="383794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543800" y="579120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3191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3953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4791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6049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4639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5477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6734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5066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3877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5828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6666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7923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4136391" y="3067051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4822190" y="3006091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6010910" y="1817371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1948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152400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150876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6659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5689600" y="2209801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7071360" y="2930528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5577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4206242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757B-11E3-4E2A-9FC1-44F039F3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CC5A-0FAC-4A5B-93AD-EC1A4DEBDAB8}" type="datetime1">
              <a:rPr lang="en-US" smtClean="0"/>
              <a:t>11-Sep-25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1984E1-641E-4555-88C8-FA1417EED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7" name="Connector 16"/>
          <p:cNvSpPr/>
          <p:nvPr/>
        </p:nvSpPr>
        <p:spPr>
          <a:xfrm>
            <a:off x="4557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5390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6307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7683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7215-B2D1-45AB-A10E-8E5557707581}"/>
              </a:ext>
            </a:extLst>
          </p:cNvPr>
          <p:cNvGrpSpPr/>
          <p:nvPr/>
        </p:nvGrpSpPr>
        <p:grpSpPr>
          <a:xfrm>
            <a:off x="3798706" y="3888763"/>
            <a:ext cx="4109703" cy="2308019"/>
            <a:chOff x="2274705" y="3888762"/>
            <a:chExt cx="4109703" cy="2308019"/>
          </a:xfrm>
        </p:grpSpPr>
        <p:sp>
          <p:nvSpPr>
            <p:cNvPr id="18" name="Connector 17"/>
            <p:cNvSpPr/>
            <p:nvPr/>
          </p:nvSpPr>
          <p:spPr>
            <a:xfrm>
              <a:off x="352512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2" name="Connector 21"/>
            <p:cNvSpPr/>
            <p:nvPr/>
          </p:nvSpPr>
          <p:spPr>
            <a:xfrm>
              <a:off x="4617152" y="3888762"/>
              <a:ext cx="450150" cy="45015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3" name="Connector 22"/>
            <p:cNvSpPr/>
            <p:nvPr/>
          </p:nvSpPr>
          <p:spPr>
            <a:xfrm>
              <a:off x="427537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4" name="Connector 23"/>
            <p:cNvSpPr/>
            <p:nvPr/>
          </p:nvSpPr>
          <p:spPr>
            <a:xfrm>
              <a:off x="5575805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5025621" y="4810271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5575805" y="5878682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/>
                <a:t>…</a:t>
              </a:r>
            </a:p>
          </p:txBody>
        </p:sp>
        <p:cxnSp>
          <p:nvCxnSpPr>
            <p:cNvPr id="27" name="Straight Connector 26"/>
            <p:cNvCxnSpPr>
              <a:stCxn id="18" idx="4"/>
              <a:endCxn id="17" idx="0"/>
            </p:cNvCxnSpPr>
            <p:nvPr/>
          </p:nvCxnSpPr>
          <p:spPr>
            <a:xfrm rot="5400000">
              <a:off x="3195151" y="5270472"/>
              <a:ext cx="618261" cy="4918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9" idx="0"/>
            </p:cNvCxnSpPr>
            <p:nvPr/>
          </p:nvCxnSpPr>
          <p:spPr>
            <a:xfrm rot="16200000" flipH="1">
              <a:off x="3611956" y="5345497"/>
              <a:ext cx="618261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20" idx="0"/>
            </p:cNvCxnSpPr>
            <p:nvPr/>
          </p:nvCxnSpPr>
          <p:spPr>
            <a:xfrm rot="16200000" flipH="1">
              <a:off x="4070442" y="4887011"/>
              <a:ext cx="618261" cy="12587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21" idx="0"/>
            </p:cNvCxnSpPr>
            <p:nvPr/>
          </p:nvCxnSpPr>
          <p:spPr>
            <a:xfrm rot="16200000" flipH="1">
              <a:off x="4758172" y="4199282"/>
              <a:ext cx="618261" cy="263421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3" idx="4"/>
              <a:endCxn id="19" idx="0"/>
            </p:cNvCxnSpPr>
            <p:nvPr/>
          </p:nvCxnSpPr>
          <p:spPr>
            <a:xfrm rot="5400000">
              <a:off x="3987081" y="5312153"/>
              <a:ext cx="618261" cy="40846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3" idx="4"/>
              <a:endCxn id="20" idx="0"/>
            </p:cNvCxnSpPr>
            <p:nvPr/>
          </p:nvCxnSpPr>
          <p:spPr>
            <a:xfrm rot="16200000" flipH="1">
              <a:off x="4445567" y="5262136"/>
              <a:ext cx="618261" cy="5085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3" idx="4"/>
              <a:endCxn id="21" idx="0"/>
            </p:cNvCxnSpPr>
            <p:nvPr/>
          </p:nvCxnSpPr>
          <p:spPr>
            <a:xfrm rot="16200000" flipH="1">
              <a:off x="5133297" y="4574407"/>
              <a:ext cx="618261" cy="188396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4" idx="4"/>
              <a:endCxn id="17" idx="0"/>
            </p:cNvCxnSpPr>
            <p:nvPr/>
          </p:nvCxnSpPr>
          <p:spPr>
            <a:xfrm rot="5400000">
              <a:off x="4220492" y="4245130"/>
              <a:ext cx="618261" cy="254251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3" idx="4"/>
              <a:endCxn id="17" idx="0"/>
            </p:cNvCxnSpPr>
            <p:nvPr/>
          </p:nvCxnSpPr>
          <p:spPr>
            <a:xfrm rot="5400000">
              <a:off x="3570276" y="4895347"/>
              <a:ext cx="618261" cy="12420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4" idx="4"/>
              <a:endCxn id="19" idx="0"/>
            </p:cNvCxnSpPr>
            <p:nvPr/>
          </p:nvCxnSpPr>
          <p:spPr>
            <a:xfrm rot="5400000">
              <a:off x="4637298" y="4661936"/>
              <a:ext cx="618261" cy="17089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4" idx="4"/>
              <a:endCxn id="20" idx="0"/>
            </p:cNvCxnSpPr>
            <p:nvPr/>
          </p:nvCxnSpPr>
          <p:spPr>
            <a:xfrm rot="5400000">
              <a:off x="5095784" y="5120422"/>
              <a:ext cx="618261" cy="7919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4" idx="4"/>
              <a:endCxn id="21" idx="0"/>
            </p:cNvCxnSpPr>
            <p:nvPr/>
          </p:nvCxnSpPr>
          <p:spPr>
            <a:xfrm rot="16200000" flipH="1">
              <a:off x="5783513" y="5224623"/>
              <a:ext cx="618261" cy="58352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2" idx="4"/>
              <a:endCxn id="18" idx="0"/>
            </p:cNvCxnSpPr>
            <p:nvPr/>
          </p:nvCxnSpPr>
          <p:spPr>
            <a:xfrm rot="5400000">
              <a:off x="4087115" y="4001994"/>
              <a:ext cx="418195" cy="10920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2" idx="4"/>
              <a:endCxn id="23" idx="0"/>
            </p:cNvCxnSpPr>
            <p:nvPr/>
          </p:nvCxnSpPr>
          <p:spPr>
            <a:xfrm rot="5400000">
              <a:off x="4462240" y="4377119"/>
              <a:ext cx="418195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4"/>
              <a:endCxn id="24" idx="0"/>
            </p:cNvCxnSpPr>
            <p:nvPr/>
          </p:nvCxnSpPr>
          <p:spPr>
            <a:xfrm rot="16200000" flipH="1">
              <a:off x="5112456" y="4068683"/>
              <a:ext cx="418195" cy="9586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74"/>
            <p:cNvSpPr txBox="1">
              <a:spLocks noChangeArrowheads="1"/>
            </p:cNvSpPr>
            <p:nvPr/>
          </p:nvSpPr>
          <p:spPr bwMode="auto">
            <a:xfrm>
              <a:off x="2515062" y="3991573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Output</a:t>
              </a:r>
            </a:p>
          </p:txBody>
        </p:sp>
        <p:sp>
          <p:nvSpPr>
            <p:cNvPr id="43" name="TextBox 75"/>
            <p:cNvSpPr txBox="1">
              <a:spLocks noChangeArrowheads="1"/>
            </p:cNvSpPr>
            <p:nvPr/>
          </p:nvSpPr>
          <p:spPr bwMode="auto">
            <a:xfrm>
              <a:off x="2283041" y="5950560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Input</a:t>
              </a:r>
            </a:p>
          </p:txBody>
        </p:sp>
        <p:sp>
          <p:nvSpPr>
            <p:cNvPr id="44" name="TextBox 76"/>
            <p:cNvSpPr txBox="1">
              <a:spLocks noChangeArrowheads="1"/>
            </p:cNvSpPr>
            <p:nvPr/>
          </p:nvSpPr>
          <p:spPr bwMode="auto">
            <a:xfrm>
              <a:off x="2274705" y="4882148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1</a:t>
              </a: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1957-B25D-4EA2-BF18-3B448095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A39A-1D52-496A-A01B-64620B5BBD3A}" type="datetime1">
              <a:rPr lang="en-US" smtClean="0"/>
              <a:t>11-Sep-25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5ACB2-FFFA-4B25-AC35-A0AB881B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7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67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4557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5049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5390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6307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7683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5799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7099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549621" y="481027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099805" y="5878682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4719152" y="5270473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5135957" y="5345498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5594443" y="4887012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6282173" y="4199283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5511082" y="5312154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5969568" y="5262137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6657298" y="4574408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5744493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5094277" y="4895348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6161299" y="4661937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6619785" y="5120423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7307514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3807042" y="5950561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3798706" y="4882149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5057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6" name="Connector 45"/>
          <p:cNvSpPr/>
          <p:nvPr/>
        </p:nvSpPr>
        <p:spPr>
          <a:xfrm>
            <a:off x="6149488" y="2832039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5807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7089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557957" y="3753548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5274197" y="4150535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5282533" y="4150535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5282534" y="4150535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6024447" y="4150535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6032784" y="4150535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5274198" y="4150535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5274197" y="4150535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6024448" y="4150535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7314260" y="4150535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4"/>
          </p:cNvCxnSpPr>
          <p:nvPr/>
        </p:nvCxnSpPr>
        <p:spPr>
          <a:xfrm rot="5400000">
            <a:off x="5619452" y="2945272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6" idx="4"/>
          </p:cNvCxnSpPr>
          <p:nvPr/>
        </p:nvCxnSpPr>
        <p:spPr>
          <a:xfrm rot="5400000">
            <a:off x="5994577" y="3320397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6" idx="4"/>
          </p:cNvCxnSpPr>
          <p:nvPr/>
        </p:nvCxnSpPr>
        <p:spPr>
          <a:xfrm rot="16200000" flipH="1">
            <a:off x="6644793" y="3011961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74"/>
          <p:cNvSpPr txBox="1">
            <a:spLocks noChangeArrowheads="1"/>
          </p:cNvSpPr>
          <p:nvPr/>
        </p:nvSpPr>
        <p:spPr bwMode="auto">
          <a:xfrm>
            <a:off x="4047399" y="2934851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3807042" y="3825426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A8FA4-55C6-430A-81DE-FA4092F8D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3B0A-4312-42E7-B64F-F2E71F82509C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79521-C40A-4E85-B07C-9D3B0B33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4557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5049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5390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6307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7683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5799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7099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549621" y="481027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099805" y="5878682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4719152" y="5270473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5135957" y="5345498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5594443" y="4887012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6282173" y="4199283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5511082" y="5312154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5969568" y="5262137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6657298" y="4574408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5744493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5094277" y="4895348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6161299" y="4661937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6619785" y="5120423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7307514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3807042" y="5950561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3798706" y="4882149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5057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7" name="Connector 46"/>
          <p:cNvSpPr/>
          <p:nvPr/>
        </p:nvSpPr>
        <p:spPr>
          <a:xfrm>
            <a:off x="5807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7089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557957" y="3753548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5274197" y="4150535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5282533" y="4150535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5282534" y="4150535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6024447" y="4150535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6032784" y="4150535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5274198" y="4150535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5274197" y="4150535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6024448" y="4150535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7314260" y="4150535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3807042" y="3825426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  <p:sp>
        <p:nvSpPr>
          <p:cNvPr id="53" name="Connector 52"/>
          <p:cNvSpPr/>
          <p:nvPr/>
        </p:nvSpPr>
        <p:spPr>
          <a:xfrm>
            <a:off x="504705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6" name="Connector 55"/>
          <p:cNvSpPr/>
          <p:nvPr/>
        </p:nvSpPr>
        <p:spPr>
          <a:xfrm>
            <a:off x="6139085" y="1775316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Connector 60"/>
          <p:cNvSpPr/>
          <p:nvPr/>
        </p:nvSpPr>
        <p:spPr>
          <a:xfrm>
            <a:off x="579730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67" name="Connector 66"/>
          <p:cNvSpPr/>
          <p:nvPr/>
        </p:nvSpPr>
        <p:spPr>
          <a:xfrm>
            <a:off x="7078782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F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547554" y="2696825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69" name="Straight Connector 68"/>
          <p:cNvCxnSpPr>
            <a:stCxn id="53" idx="4"/>
          </p:cNvCxnSpPr>
          <p:nvPr/>
        </p:nvCxnSpPr>
        <p:spPr>
          <a:xfrm flipH="1">
            <a:off x="5263794" y="3093812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3" idx="4"/>
          </p:cNvCxnSpPr>
          <p:nvPr/>
        </p:nvCxnSpPr>
        <p:spPr>
          <a:xfrm>
            <a:off x="5272130" y="3093812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3" idx="4"/>
          </p:cNvCxnSpPr>
          <p:nvPr/>
        </p:nvCxnSpPr>
        <p:spPr>
          <a:xfrm>
            <a:off x="5272131" y="3093812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1" idx="4"/>
          </p:cNvCxnSpPr>
          <p:nvPr/>
        </p:nvCxnSpPr>
        <p:spPr>
          <a:xfrm flipH="1">
            <a:off x="6014044" y="3093812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" idx="4"/>
          </p:cNvCxnSpPr>
          <p:nvPr/>
        </p:nvCxnSpPr>
        <p:spPr>
          <a:xfrm>
            <a:off x="6022381" y="3093812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7" idx="4"/>
          </p:cNvCxnSpPr>
          <p:nvPr/>
        </p:nvCxnSpPr>
        <p:spPr>
          <a:xfrm flipH="1">
            <a:off x="5263795" y="3093812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4"/>
          </p:cNvCxnSpPr>
          <p:nvPr/>
        </p:nvCxnSpPr>
        <p:spPr>
          <a:xfrm flipH="1">
            <a:off x="5263794" y="3093812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7" idx="4"/>
          </p:cNvCxnSpPr>
          <p:nvPr/>
        </p:nvCxnSpPr>
        <p:spPr>
          <a:xfrm flipH="1">
            <a:off x="6014045" y="3093812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4"/>
          </p:cNvCxnSpPr>
          <p:nvPr/>
        </p:nvCxnSpPr>
        <p:spPr>
          <a:xfrm>
            <a:off x="7303857" y="3093812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6" idx="4"/>
          </p:cNvCxnSpPr>
          <p:nvPr/>
        </p:nvCxnSpPr>
        <p:spPr>
          <a:xfrm rot="5400000">
            <a:off x="5609049" y="1888549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6" idx="4"/>
          </p:cNvCxnSpPr>
          <p:nvPr/>
        </p:nvCxnSpPr>
        <p:spPr>
          <a:xfrm rot="5400000">
            <a:off x="5984174" y="2263674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6" idx="4"/>
          </p:cNvCxnSpPr>
          <p:nvPr/>
        </p:nvCxnSpPr>
        <p:spPr>
          <a:xfrm rot="16200000" flipH="1">
            <a:off x="6634390" y="1955238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74"/>
          <p:cNvSpPr txBox="1">
            <a:spLocks noChangeArrowheads="1"/>
          </p:cNvSpPr>
          <p:nvPr/>
        </p:nvSpPr>
        <p:spPr bwMode="auto">
          <a:xfrm>
            <a:off x="4036996" y="1878128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82" name="TextBox 76"/>
          <p:cNvSpPr txBox="1">
            <a:spLocks noChangeArrowheads="1"/>
          </p:cNvSpPr>
          <p:nvPr/>
        </p:nvSpPr>
        <p:spPr bwMode="auto">
          <a:xfrm>
            <a:off x="3796639" y="2768703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0C3CBF-BF38-486F-B34A-060702AB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A93B-F2AF-4B45-ABF3-1D4B7F637624}" type="datetime1">
              <a:rPr lang="en-US" smtClean="0"/>
              <a:t>11-Sep-25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FF50F8-D2B3-4708-A148-28035A69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6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CAC73-3A74-A16E-3D05-D77E00C80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13CE7-26EC-5266-9C48-D27F67465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ADF5-4252-412A-8C0D-6CE79787F928}" type="datetime1">
              <a:rPr lang="en-US" smtClean="0"/>
              <a:t>11-Sep-25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69421-CF61-3456-9441-C94E2495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9336B-F05F-3F83-FB5D-2F83E4C5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834BA64-E090-0DCA-4847-C9D69965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Networks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1FD1C5-FD55-86D0-E930-0AD46C5F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1471128"/>
            <a:ext cx="4514850" cy="470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1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6DF9BB-10EE-19A7-29E2-0BE5F4DD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705600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F4FA3-BC2E-93C2-52A7-601D4929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3005-62A7-4361-9197-7298344D036F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E31D-70F1-DF98-575B-134CC81D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7BF23-BDE3-2488-A2C6-684A60BE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77DC3D-C7EB-F112-D556-B6DF3BC1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8" name="Picture 4" descr="Backpropagation Process in Deep Neural Network">
            <a:extLst>
              <a:ext uri="{FF2B5EF4-FFF2-40B4-BE49-F238E27FC236}">
                <a16:creationId xmlns:a16="http://schemas.microsoft.com/office/drawing/2014/main" id="{B205D3BB-190B-3989-5E2D-0B4878FE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444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059C47-1CA4-32EE-4A5D-9A5FC4A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98637"/>
            <a:ext cx="51435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2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5B1B6A-B01A-F34D-7A69-F418C5C1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25"/>
          <a:stretch/>
        </p:blipFill>
        <p:spPr>
          <a:xfrm>
            <a:off x="76200" y="609600"/>
            <a:ext cx="6858000" cy="5479294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F4FA3-BC2E-93C2-52A7-601D4929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DADA-A827-4547-8F7E-45226628A7A9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E31D-70F1-DF98-575B-134CC81D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7BF23-BDE3-2488-A2C6-684A60BE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8" name="Picture 4" descr="Backpropagation Process in Deep Neural Network">
            <a:extLst>
              <a:ext uri="{FF2B5EF4-FFF2-40B4-BE49-F238E27FC236}">
                <a16:creationId xmlns:a16="http://schemas.microsoft.com/office/drawing/2014/main" id="{B205D3BB-190B-3989-5E2D-0B4878FE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444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F4FA3-BC2E-93C2-52A7-601D4929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DB496-3E3A-401A-B3D0-BCB4AD74251D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E31D-70F1-DF98-575B-134CC81D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7BF23-BDE3-2488-A2C6-684A60BE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8" name="Picture 4" descr="Backpropagation Process in Deep Neural Network">
            <a:extLst>
              <a:ext uri="{FF2B5EF4-FFF2-40B4-BE49-F238E27FC236}">
                <a16:creationId xmlns:a16="http://schemas.microsoft.com/office/drawing/2014/main" id="{B205D3BB-190B-3989-5E2D-0B4878FE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444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EF4F0-DCE5-5463-4635-1BA538BB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DE71B-4AB2-935B-9A26-7E70B719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53264"/>
            <a:ext cx="6033980" cy="38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548B8-B241-7AB2-B2AD-F0931ADF9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31787"/>
            <a:ext cx="4800600" cy="606669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F4FA3-BC2E-93C2-52A7-601D4929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283B9-5F64-4B6E-9AF4-85DCE151B0D4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E31D-70F1-DF98-575B-134CC81D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7BF23-BDE3-2488-A2C6-684A60BE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028" name="Picture 4" descr="Backpropagation Process in Deep Neural Network">
            <a:extLst>
              <a:ext uri="{FF2B5EF4-FFF2-40B4-BE49-F238E27FC236}">
                <a16:creationId xmlns:a16="http://schemas.microsoft.com/office/drawing/2014/main" id="{B205D3BB-190B-3989-5E2D-0B4878FE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444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F4FA3-BC2E-93C2-52A7-601D4929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B6D6-83F8-4870-AAC1-12B9F20ACF74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E31D-70F1-DF98-575B-134CC81D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7BF23-BDE3-2488-A2C6-684A60BE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77DC3D-C7EB-F112-D556-B6DF3BC1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8" name="Picture 4" descr="Backpropagation Process in Deep Neural Network">
            <a:extLst>
              <a:ext uri="{FF2B5EF4-FFF2-40B4-BE49-F238E27FC236}">
                <a16:creationId xmlns:a16="http://schemas.microsoft.com/office/drawing/2014/main" id="{B205D3BB-190B-3989-5E2D-0B4878FE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444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98DE4-6D95-33BE-DC25-4696D131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15282"/>
            <a:ext cx="6514670" cy="38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90FE26-30CF-405D-8E6B-B7AE66125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062940"/>
            <a:ext cx="7113814" cy="357586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68662-8C84-4336-A666-02D6D06A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7633-A665-4BBA-B0C4-8559986D2031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EC44-52B5-4886-9AE9-B27293F6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EE035-F292-49A6-B6A0-9F56BAD0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2BD95D-97CB-46F2-8FEF-0091B82B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Rosenblatt's perceptron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85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08AA0F-AF50-E28F-5C1E-F5FE52F32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95560"/>
            <a:ext cx="6657975" cy="432435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F4FA3-BC2E-93C2-52A7-601D4929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27B-DCBA-45A0-AC5D-D1C00237CE16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E31D-70F1-DF98-575B-134CC81D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7BF23-BDE3-2488-A2C6-684A60BE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77DC3D-C7EB-F112-D556-B6DF3BC1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8" name="Picture 4" descr="Backpropagation Process in Deep Neural Network">
            <a:extLst>
              <a:ext uri="{FF2B5EF4-FFF2-40B4-BE49-F238E27FC236}">
                <a16:creationId xmlns:a16="http://schemas.microsoft.com/office/drawing/2014/main" id="{B205D3BB-190B-3989-5E2D-0B4878FE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444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8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DD9C97-FBA6-9F10-AD30-1D726A8BE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336841"/>
            <a:ext cx="4953000" cy="6246284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F4FA3-BC2E-93C2-52A7-601D4929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C610-5FC5-4C99-98ED-91318B4C3F6C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E31D-70F1-DF98-575B-134CC81D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7BF23-BDE3-2488-A2C6-684A60BE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1028" name="Picture 4" descr="Backpropagation Process in Deep Neural Network">
            <a:extLst>
              <a:ext uri="{FF2B5EF4-FFF2-40B4-BE49-F238E27FC236}">
                <a16:creationId xmlns:a16="http://schemas.microsoft.com/office/drawing/2014/main" id="{B205D3BB-190B-3989-5E2D-0B4878FE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444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2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F4FA3-BC2E-93C2-52A7-601D4929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5AB5-7210-431F-8AE1-19880D41E5EC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E31D-70F1-DF98-575B-134CC81D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7BF23-BDE3-2488-A2C6-684A60BE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028" name="Picture 4" descr="Backpropagation Process in Deep Neural Network">
            <a:extLst>
              <a:ext uri="{FF2B5EF4-FFF2-40B4-BE49-F238E27FC236}">
                <a16:creationId xmlns:a16="http://schemas.microsoft.com/office/drawing/2014/main" id="{B205D3BB-190B-3989-5E2D-0B4878FE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444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0B0740-8C6D-AE4B-DAC5-B91141B78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9" y="228600"/>
            <a:ext cx="707925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0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F4FA3-BC2E-93C2-52A7-601D4929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FE21-90E4-46C8-906B-048CF6A13009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FE31D-70F1-DF98-575B-134CC81D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7BF23-BDE3-2488-A2C6-684A60BE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77DC3D-C7EB-F112-D556-B6DF3BC1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8" name="Picture 4" descr="Backpropagation Process in Deep Neural Network">
            <a:extLst>
              <a:ext uri="{FF2B5EF4-FFF2-40B4-BE49-F238E27FC236}">
                <a16:creationId xmlns:a16="http://schemas.microsoft.com/office/drawing/2014/main" id="{B205D3BB-190B-3989-5E2D-0B4878FE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444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CC250-DBF2-580A-B4E9-8B77D97C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" y="1981200"/>
            <a:ext cx="768546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6AAB9F-6C4A-0913-CE32-1B964DC24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5, Deep learning book by MIT</a:t>
            </a:r>
          </a:p>
          <a:p>
            <a:r>
              <a:rPr lang="en-US" dirty="0"/>
              <a:t>Chapter 4, Neural Networks and Learning Machines, </a:t>
            </a:r>
            <a:r>
              <a:rPr lang="en-US" dirty="0" err="1"/>
              <a:t>Haykin</a:t>
            </a:r>
            <a:endParaRPr lang="en-US" dirty="0"/>
          </a:p>
          <a:p>
            <a:r>
              <a:rPr lang="en-US" dirty="0"/>
              <a:t>Chapter 5, Pattern Recognition and Machine Learning, Bishop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C93B8-E574-59A6-B990-0E2A78A1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EFCC9-9757-49EC-96E1-33A17232C9F1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555AC-956B-1908-B19C-BF3F8851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D023C-340C-4507-C03A-8CBA084B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E09BC7-C023-D8D5-22CC-C600622F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6237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152" y="2866672"/>
            <a:ext cx="7886700" cy="606423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 </a:t>
            </a:r>
            <a:r>
              <a:rPr lang="en-US" sz="7200" dirty="0">
                <a:sym typeface="Wingdings" panose="05000000000000000000" pitchFamily="2" charset="2"/>
              </a:rPr>
              <a:t> 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1726676" y="762000"/>
            <a:ext cx="8484124" cy="1404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2F37-302F-42F2-9029-E364DD370268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56CF-43BA-4FD9-9EE1-D9B039DE6F2C}" type="datetime1">
              <a:rPr lang="en-US" smtClean="0"/>
              <a:t>11-Sep-25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3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14C722-CA1F-4CE6-A952-112D63E3B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276" y="1828800"/>
            <a:ext cx="8041523" cy="3772694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EF218-AE3E-417E-B316-764D7BBF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AC79-5070-436B-9DCD-8E0AAFEC39FF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36393-B10D-4D77-A356-0A2C13B4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63275-DE0E-486C-80E8-5399D1848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E1B552-1DA3-42A7-8453-24CA155F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Rosenblatt's perceptron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B04D4-CF26-4C39-7332-A444900B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B319-454F-49EC-B273-19BE68460C72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31FF2-0532-E6F7-1885-A3BFE498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C5A62-9272-28CA-C20F-425893CE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59CFE6-2FDA-A4E0-E675-B3D7D131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3024"/>
            <a:ext cx="10972800" cy="8382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</p:spTree>
    <p:extLst>
      <p:ext uri="{BB962C8B-B14F-4D97-AF65-F5344CB8AC3E}">
        <p14:creationId xmlns:p14="http://schemas.microsoft.com/office/powerpoint/2010/main" val="157367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CF026-B6FB-42B0-8F5B-42F8C3073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</a:t>
            </a:r>
            <a:r>
              <a:rPr lang="en-US" dirty="0">
                <a:solidFill>
                  <a:srgbClr val="00B0F0"/>
                </a:solidFill>
              </a:rPr>
              <a:t>complex model to understand complex patterns</a:t>
            </a:r>
            <a:r>
              <a:rPr lang="en-US" dirty="0"/>
              <a:t>, such as object detection, face recognition, etc.</a:t>
            </a:r>
          </a:p>
          <a:p>
            <a:r>
              <a:rPr lang="en-US" dirty="0"/>
              <a:t>Most commonly used architecture is known as the </a:t>
            </a:r>
            <a:r>
              <a:rPr lang="en-US" dirty="0">
                <a:solidFill>
                  <a:srgbClr val="FF0000"/>
                </a:solidFill>
              </a:rPr>
              <a:t>multilayer perceptron</a:t>
            </a:r>
            <a:r>
              <a:rPr lang="en-US" dirty="0"/>
              <a:t>.</a:t>
            </a:r>
          </a:p>
          <a:p>
            <a:r>
              <a:rPr lang="en-US" dirty="0"/>
              <a:t>Basic features of MLP</a:t>
            </a:r>
          </a:p>
          <a:p>
            <a:pPr lvl="1"/>
            <a:r>
              <a:rPr lang="en-US" dirty="0"/>
              <a:t>A differentiable </a:t>
            </a:r>
            <a:r>
              <a:rPr lang="en-US" dirty="0">
                <a:solidFill>
                  <a:srgbClr val="00B050"/>
                </a:solidFill>
              </a:rPr>
              <a:t>nonlinear activation function</a:t>
            </a:r>
          </a:p>
          <a:p>
            <a:pPr lvl="1"/>
            <a:r>
              <a:rPr lang="en-US" dirty="0"/>
              <a:t>One or more hidden layers</a:t>
            </a:r>
          </a:p>
          <a:p>
            <a:pPr lvl="1"/>
            <a:r>
              <a:rPr lang="en-US" dirty="0"/>
              <a:t>High degree of connectivity (fully connected)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0E874-43FF-4FF8-B5CB-76A5EE55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51DB-A00C-4CD6-81C8-28F77F081301}" type="datetime1">
              <a:rPr lang="en-US" smtClean="0"/>
              <a:t>11-Sep-25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9A8B2-3648-4261-B1B0-A5DEFFF9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Dr. Noshina Tariq with thanks to  Dr. AKHTAR JAMIL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4A1AC-EE1C-433A-9255-E53220C8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C80F30-9525-4288-83BD-ABFDB94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ANN: Multi-Layer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3246380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20175</TotalTime>
  <Words>2177</Words>
  <Application>Microsoft Office PowerPoint</Application>
  <PresentationFormat>Widescreen</PresentationFormat>
  <Paragraphs>598</Paragraphs>
  <Slides>65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6" baseType="lpstr">
      <vt:lpstr>Arial</vt:lpstr>
      <vt:lpstr>Arial</vt:lpstr>
      <vt:lpstr>Arial MT</vt:lpstr>
      <vt:lpstr>Calibri</vt:lpstr>
      <vt:lpstr>Cambria Math</vt:lpstr>
      <vt:lpstr>CMBX10</vt:lpstr>
      <vt:lpstr>CMBX12</vt:lpstr>
      <vt:lpstr>CMMI10</vt:lpstr>
      <vt:lpstr>CMMI7</vt:lpstr>
      <vt:lpstr>CMR10</vt:lpstr>
      <vt:lpstr>CMTI10</vt:lpstr>
      <vt:lpstr>Frutiger-Bold</vt:lpstr>
      <vt:lpstr>HG Mincho Light J</vt:lpstr>
      <vt:lpstr>Perpetua</vt:lpstr>
      <vt:lpstr>Tahoma</vt:lpstr>
      <vt:lpstr>Times New Roman</vt:lpstr>
      <vt:lpstr>TimesTen-Italic</vt:lpstr>
      <vt:lpstr>TimesTen-Roman</vt:lpstr>
      <vt:lpstr>Wingdings</vt:lpstr>
      <vt:lpstr>Office Theme</vt:lpstr>
      <vt:lpstr>Equation</vt:lpstr>
      <vt:lpstr>PowerPoint Presentation</vt:lpstr>
      <vt:lpstr>Goals</vt:lpstr>
      <vt:lpstr>Recap of Previous Lecture</vt:lpstr>
      <vt:lpstr>PowerPoint Presentation</vt:lpstr>
      <vt:lpstr>PowerPoint Presentation</vt:lpstr>
      <vt:lpstr>Rosenblatt's perceptron model</vt:lpstr>
      <vt:lpstr>Rosenblatt's perceptron model</vt:lpstr>
      <vt:lpstr>Today’s Lecture</vt:lpstr>
      <vt:lpstr>ANN: Multi-Layer Perceptron</vt:lpstr>
      <vt:lpstr>Artificial Neural Network</vt:lpstr>
      <vt:lpstr>Artificial 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PowerPoint Presentation</vt:lpstr>
      <vt:lpstr>PowerPoint Presentation</vt:lpstr>
      <vt:lpstr>Neural Network</vt:lpstr>
      <vt:lpstr>Backpropagation algorithm</vt:lpstr>
      <vt:lpstr>PowerPoint Presentation</vt:lpstr>
      <vt:lpstr>Backpropagation algorithm</vt:lpstr>
      <vt:lpstr>PowerPoint Presentation</vt:lpstr>
      <vt:lpstr>Backpropagation algorithm</vt:lpstr>
      <vt:lpstr>Backpropagation algorithm</vt:lpstr>
      <vt:lpstr>Backpropagation algorithm</vt:lpstr>
      <vt:lpstr>Backpropagation algorithm</vt:lpstr>
      <vt:lpstr>Backpropagation algorithm</vt:lpstr>
      <vt:lpstr>Backpropagation algorithm</vt:lpstr>
      <vt:lpstr>Backpropagation algorithm</vt:lpstr>
      <vt:lpstr>Backpropagation algorithm</vt:lpstr>
      <vt:lpstr>activations</vt:lpstr>
      <vt:lpstr>Chain Rule</vt:lpstr>
      <vt:lpstr>Chain Rule</vt:lpstr>
      <vt:lpstr>Neural Network</vt:lpstr>
      <vt:lpstr>Neural Network</vt:lpstr>
      <vt:lpstr>Building a Neural Net</vt:lpstr>
      <vt:lpstr>Building a Neural Net</vt:lpstr>
      <vt:lpstr>Building a Neural Net</vt:lpstr>
      <vt:lpstr>Building a Neural Net</vt:lpstr>
      <vt:lpstr>Building a Neural Net</vt:lpstr>
      <vt:lpstr>Decision Boundary</vt:lpstr>
      <vt:lpstr>Decision Boundary</vt:lpstr>
      <vt:lpstr>Decision Boundary</vt:lpstr>
      <vt:lpstr>Multi-Class Output</vt:lpstr>
      <vt:lpstr>Multi-Class Output</vt:lpstr>
      <vt:lpstr>Deeper Networks</vt:lpstr>
      <vt:lpstr>Deeper Networks</vt:lpstr>
      <vt:lpstr>Deeper Networks</vt:lpstr>
      <vt:lpstr>Deeper Networks</vt:lpstr>
      <vt:lpstr>Example</vt:lpstr>
      <vt:lpstr>PowerPoint Presentation</vt:lpstr>
      <vt:lpstr>PowerPoint Presentation</vt:lpstr>
      <vt:lpstr>PowerPoint Presentation</vt:lpstr>
      <vt:lpstr>Example</vt:lpstr>
      <vt:lpstr>Example</vt:lpstr>
      <vt:lpstr>PowerPoint Presentation</vt:lpstr>
      <vt:lpstr>PowerPoint Presentation</vt:lpstr>
      <vt:lpstr>Example</vt:lpstr>
      <vt:lpstr>References</vt:lpstr>
      <vt:lpstr>Thank You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AKHTAR JAMIL</dc:creator>
  <cp:lastModifiedBy>KING's LAPTOP STORE</cp:lastModifiedBy>
  <cp:revision>1368</cp:revision>
  <dcterms:created xsi:type="dcterms:W3CDTF">2006-08-16T00:00:00Z</dcterms:created>
  <dcterms:modified xsi:type="dcterms:W3CDTF">2025-09-11T12:02:51Z</dcterms:modified>
</cp:coreProperties>
</file>